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
  </p:handoutMasterIdLst>
  <p:sldIdLst>
    <p:sldId id="258" r:id="rId2"/>
    <p:sldId id="257" r:id="rId3"/>
  </p:sldIdLst>
  <p:sldSz cx="32918400" cy="43891200"/>
  <p:notesSz cx="7004050" cy="929005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541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6" autoAdjust="0"/>
    <p:restoredTop sz="94629" autoAdjust="0"/>
  </p:normalViewPr>
  <p:slideViewPr>
    <p:cSldViewPr>
      <p:cViewPr>
        <p:scale>
          <a:sx n="26" d="100"/>
          <a:sy n="26" d="100"/>
        </p:scale>
        <p:origin x="2328" y="-1632"/>
      </p:cViewPr>
      <p:guideLst>
        <p:guide orient="horz" pos="13824"/>
        <p:guide pos="10368"/>
      </p:guideLst>
    </p:cSldViewPr>
  </p:slideViewPr>
  <p:notesTextViewPr>
    <p:cViewPr>
      <p:scale>
        <a:sx n="1" d="1"/>
        <a:sy n="1" d="1"/>
      </p:scale>
      <p:origin x="0" y="0"/>
    </p:cViewPr>
  </p:notesTextViewPr>
  <p:sorterViewPr>
    <p:cViewPr>
      <p:scale>
        <a:sx n="100" d="100"/>
        <a:sy n="100" d="100"/>
      </p:scale>
      <p:origin x="0" y="0"/>
    </p:cViewPr>
  </p:sorterViewPr>
  <p:gridSpacing cx="76319" cy="76319"/>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8F1-457B-A3B2-ECA94FAB5E0E}"/>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8F1-457B-A3B2-ECA94FAB5E0E}"/>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3.4</c:v>
                </c:pt>
              </c:numCache>
            </c:numRef>
          </c:val>
          <c:extLst>
            <c:ext xmlns:c16="http://schemas.microsoft.com/office/drawing/2014/chart" uri="{C3380CC4-5D6E-409C-BE32-E72D297353CC}">
              <c16:uniqueId val="{00000002-48F1-457B-A3B2-ECA94FAB5E0E}"/>
            </c:ext>
          </c:extLst>
        </c:ser>
        <c:dLbls>
          <c:showLegendKey val="0"/>
          <c:showVal val="0"/>
          <c:showCatName val="0"/>
          <c:showSerName val="0"/>
          <c:showPercent val="0"/>
          <c:showBubbleSize val="0"/>
        </c:dLbls>
        <c:gapWidth val="150"/>
        <c:axId val="93736960"/>
        <c:axId val="93738496"/>
      </c:barChart>
      <c:catAx>
        <c:axId val="93736960"/>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en-US" sz="1800" b="0" i="0" u="none" strike="noStrike" kern="1200" baseline="0">
                <a:solidFill>
                  <a:schemeClr val="tx1"/>
                </a:solidFill>
                <a:latin typeface="+mn-lt"/>
                <a:ea typeface="+mn-ea"/>
                <a:cs typeface="+mn-cs"/>
              </a:defRPr>
            </a:pPr>
            <a:endParaRPr lang="en-VN"/>
          </a:p>
        </c:txPr>
        <c:crossAx val="93738496"/>
        <c:crosses val="autoZero"/>
        <c:auto val="1"/>
        <c:lblAlgn val="ctr"/>
        <c:lblOffset val="100"/>
        <c:noMultiLvlLbl val="0"/>
      </c:catAx>
      <c:valAx>
        <c:axId val="93738496"/>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en-US" sz="1800" b="0" i="0" u="none" strike="noStrike" kern="1200" baseline="0">
                <a:solidFill>
                  <a:schemeClr val="tx1"/>
                </a:solidFill>
                <a:latin typeface="+mn-lt"/>
                <a:ea typeface="+mn-ea"/>
                <a:cs typeface="+mn-cs"/>
              </a:defRPr>
            </a:pPr>
            <a:endParaRPr lang="en-VN"/>
          </a:p>
        </c:txPr>
        <c:crossAx val="93736960"/>
        <c:crosses val="autoZero"/>
        <c:crossBetween val="between"/>
      </c:valAx>
    </c:plotArea>
    <c:legend>
      <c:legendPos val="r"/>
      <c:overlay val="0"/>
      <c:txPr>
        <a:bodyPr rot="0" spcFirstLastPara="0" vertOverflow="ellipsis" vert="horz" wrap="square" anchor="ctr" anchorCtr="1"/>
        <a:lstStyle/>
        <a:p>
          <a:pPr>
            <a:defRPr lang="en-US" sz="1800" b="0" i="0" u="none" strike="noStrike" kern="1200" baseline="0">
              <a:solidFill>
                <a:schemeClr val="tx1"/>
              </a:solidFill>
              <a:latin typeface="+mn-lt"/>
              <a:ea typeface="+mn-ea"/>
              <a:cs typeface="+mn-cs"/>
            </a:defRPr>
          </a:pPr>
          <a:endParaRPr lang="en-VN"/>
        </a:p>
      </c:txPr>
    </c:legend>
    <c:plotVisOnly val="1"/>
    <c:dispBlanksAs val="gap"/>
    <c:showDLblsOverMax val="0"/>
  </c:chart>
  <c:txPr>
    <a:bodyPr/>
    <a:lstStyle/>
    <a:p>
      <a:pPr>
        <a:defRPr lang="en-US" sz="1800"/>
      </a:pPr>
      <a:endParaRPr lang="en-V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1440" tIns="45720" rIns="91440" bIns="45720" rtlCol="0"/>
          <a:lstStyle>
            <a:lvl1pPr algn="l">
              <a:defRPr sz="1220"/>
            </a:lvl1pPr>
          </a:lstStyle>
          <a:p>
            <a:endParaRPr lang="en-US"/>
          </a:p>
        </p:txBody>
      </p:sp>
      <p:sp>
        <p:nvSpPr>
          <p:cNvPr id="3" name="Date Placeholder 2"/>
          <p:cNvSpPr>
            <a:spLocks noGrp="1"/>
          </p:cNvSpPr>
          <p:nvPr>
            <p:ph type="dt" sz="quarter" idx="1"/>
          </p:nvPr>
        </p:nvSpPr>
        <p:spPr>
          <a:xfrm>
            <a:off x="3967341" y="0"/>
            <a:ext cx="3035088" cy="466116"/>
          </a:xfrm>
          <a:prstGeom prst="rect">
            <a:avLst/>
          </a:prstGeom>
        </p:spPr>
        <p:txBody>
          <a:bodyPr vert="horz" lIns="91440" tIns="45720" rIns="91440" bIns="45720" rtlCol="0"/>
          <a:lstStyle>
            <a:lvl1pPr algn="r">
              <a:defRPr sz="1220"/>
            </a:lvl1pPr>
          </a:lstStyle>
          <a:p>
            <a:fld id="{696C064A-D61B-4B21-B757-51A9B82445B8}" type="datetimeFigureOut">
              <a:rPr lang="en-US" smtClean="0"/>
              <a:t>7/16/24</a:t>
            </a:fld>
            <a:endParaRPr lang="en-US"/>
          </a:p>
        </p:txBody>
      </p:sp>
      <p:sp>
        <p:nvSpPr>
          <p:cNvPr id="4" name="Footer Placeholder 3"/>
          <p:cNvSpPr>
            <a:spLocks noGrp="1"/>
          </p:cNvSpPr>
          <p:nvPr>
            <p:ph type="ftr" sz="quarter" idx="2"/>
          </p:nvPr>
        </p:nvSpPr>
        <p:spPr>
          <a:xfrm>
            <a:off x="0" y="8823935"/>
            <a:ext cx="3035088" cy="466115"/>
          </a:xfrm>
          <a:prstGeom prst="rect">
            <a:avLst/>
          </a:prstGeom>
        </p:spPr>
        <p:txBody>
          <a:bodyPr vert="horz" lIns="91440" tIns="45720" rIns="91440" bIns="45720" rtlCol="0" anchor="b"/>
          <a:lstStyle>
            <a:lvl1pPr algn="l">
              <a:defRPr sz="1220"/>
            </a:lvl1pPr>
          </a:lstStyle>
          <a:p>
            <a:endParaRPr lang="en-US"/>
          </a:p>
        </p:txBody>
      </p:sp>
      <p:sp>
        <p:nvSpPr>
          <p:cNvPr id="5" name="Slide Number Placeholder 4"/>
          <p:cNvSpPr>
            <a:spLocks noGrp="1"/>
          </p:cNvSpPr>
          <p:nvPr>
            <p:ph type="sldNum" sz="quarter" idx="3"/>
          </p:nvPr>
        </p:nvSpPr>
        <p:spPr>
          <a:xfrm>
            <a:off x="3967341" y="8823935"/>
            <a:ext cx="3035088" cy="466115"/>
          </a:xfrm>
          <a:prstGeom prst="rect">
            <a:avLst/>
          </a:prstGeom>
        </p:spPr>
        <p:txBody>
          <a:bodyPr vert="horz" lIns="91440" tIns="45720" rIns="91440" bIns="45720" rtlCol="0" anchor="b"/>
          <a:lstStyle>
            <a:lvl1pPr algn="r">
              <a:defRPr sz="122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1440" tIns="45720" rIns="91440" bIns="45720" rtlCol="0"/>
          <a:lstStyle>
            <a:lvl1pPr algn="r">
              <a:defRPr sz="1200"/>
            </a:lvl1pPr>
          </a:lstStyle>
          <a:p>
            <a:fld id="{3EFD42F7-718C-4B98-AAEC-167E6DDD60A7}" type="datetimeFigureOut">
              <a:rPr lang="en-US" smtClean="0"/>
              <a:t>7/16/24</a:t>
            </a:fld>
            <a:endParaRPr lang="en-US"/>
          </a:p>
        </p:txBody>
      </p:sp>
      <p:sp>
        <p:nvSpPr>
          <p:cNvPr id="4" name="Slide Image Placeholder 3"/>
          <p:cNvSpPr>
            <a:spLocks noGrp="1" noRot="1" noChangeAspect="1"/>
          </p:cNvSpPr>
          <p:nvPr>
            <p:ph type="sldImg" idx="2"/>
          </p:nvPr>
        </p:nvSpPr>
        <p:spPr>
          <a:xfrm>
            <a:off x="715010" y="1161256"/>
            <a:ext cx="5574030" cy="313539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5"/>
            <a:ext cx="3035088" cy="46611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5"/>
            <a:ext cx="3035088" cy="466115"/>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32004000" y="0"/>
            <a:ext cx="914400" cy="43891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0"/>
            <a:ext cx="914400" cy="43891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0"/>
            <a:ext cx="32918400" cy="54864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28016" y="38176200"/>
            <a:ext cx="32918400" cy="54864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nstructions"/>
          <p:cNvSpPr/>
          <p:nvPr userDrawn="1"/>
        </p:nvSpPr>
        <p:spPr>
          <a:xfrm>
            <a:off x="-137160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10" rtl="0" eaLnBrk="1" latinLnBrk="0" hangingPunct="1">
              <a:defRPr sz="7260" kern="1200">
                <a:solidFill>
                  <a:schemeClr val="lt1"/>
                </a:solidFill>
                <a:latin typeface="+mn-lt"/>
                <a:ea typeface="+mn-ea"/>
                <a:cs typeface="+mn-cs"/>
              </a:defRPr>
            </a:lvl1pPr>
            <a:lvl2pPr marL="1843405" algn="l" defTabSz="3686810" rtl="0" eaLnBrk="1" latinLnBrk="0" hangingPunct="1">
              <a:defRPr sz="7260" kern="1200">
                <a:solidFill>
                  <a:schemeClr val="lt1"/>
                </a:solidFill>
                <a:latin typeface="+mn-lt"/>
                <a:ea typeface="+mn-ea"/>
                <a:cs typeface="+mn-cs"/>
              </a:defRPr>
            </a:lvl2pPr>
            <a:lvl3pPr marL="3686810" algn="l" defTabSz="3686810" rtl="0" eaLnBrk="1" latinLnBrk="0" hangingPunct="1">
              <a:defRPr sz="7260" kern="1200">
                <a:solidFill>
                  <a:schemeClr val="lt1"/>
                </a:solidFill>
                <a:latin typeface="+mn-lt"/>
                <a:ea typeface="+mn-ea"/>
                <a:cs typeface="+mn-cs"/>
              </a:defRPr>
            </a:lvl3pPr>
            <a:lvl4pPr marL="5530215" algn="l" defTabSz="3686810" rtl="0" eaLnBrk="1" latinLnBrk="0" hangingPunct="1">
              <a:defRPr sz="7260" kern="1200">
                <a:solidFill>
                  <a:schemeClr val="lt1"/>
                </a:solidFill>
                <a:latin typeface="+mn-lt"/>
                <a:ea typeface="+mn-ea"/>
                <a:cs typeface="+mn-cs"/>
              </a:defRPr>
            </a:lvl4pPr>
            <a:lvl5pPr marL="7373620" algn="l" defTabSz="3686810" rtl="0" eaLnBrk="1" latinLnBrk="0" hangingPunct="1">
              <a:defRPr sz="7260" kern="1200">
                <a:solidFill>
                  <a:schemeClr val="lt1"/>
                </a:solidFill>
                <a:latin typeface="+mn-lt"/>
                <a:ea typeface="+mn-ea"/>
                <a:cs typeface="+mn-cs"/>
              </a:defRPr>
            </a:lvl5pPr>
            <a:lvl6pPr marL="9217025" algn="l" defTabSz="3686810" rtl="0" eaLnBrk="1" latinLnBrk="0" hangingPunct="1">
              <a:defRPr sz="7260" kern="1200">
                <a:solidFill>
                  <a:schemeClr val="lt1"/>
                </a:solidFill>
                <a:latin typeface="+mn-lt"/>
                <a:ea typeface="+mn-ea"/>
                <a:cs typeface="+mn-cs"/>
              </a:defRPr>
            </a:lvl6pPr>
            <a:lvl7pPr marL="11060430" algn="l" defTabSz="3686810" rtl="0" eaLnBrk="1" latinLnBrk="0" hangingPunct="1">
              <a:defRPr sz="7260" kern="1200">
                <a:solidFill>
                  <a:schemeClr val="lt1"/>
                </a:solidFill>
                <a:latin typeface="+mn-lt"/>
                <a:ea typeface="+mn-ea"/>
                <a:cs typeface="+mn-cs"/>
              </a:defRPr>
            </a:lvl7pPr>
            <a:lvl8pPr marL="12903835" algn="l" defTabSz="3686810" rtl="0" eaLnBrk="1" latinLnBrk="0" hangingPunct="1">
              <a:defRPr sz="7260" kern="1200">
                <a:solidFill>
                  <a:schemeClr val="lt1"/>
                </a:solidFill>
                <a:latin typeface="+mn-lt"/>
                <a:ea typeface="+mn-ea"/>
                <a:cs typeface="+mn-cs"/>
              </a:defRPr>
            </a:lvl8pPr>
            <a:lvl9pPr marL="14747240" algn="l" defTabSz="3686810" rtl="0" eaLnBrk="1" latinLnBrk="0" hangingPunct="1">
              <a:defRPr sz="7260" kern="1200">
                <a:solidFill>
                  <a:schemeClr val="lt1"/>
                </a:solidFill>
                <a:latin typeface="+mn-lt"/>
                <a:ea typeface="+mn-ea"/>
                <a:cs typeface="+mn-cs"/>
              </a:defRPr>
            </a:lvl9pPr>
          </a:lstStyle>
          <a:p>
            <a:pPr lvl="0">
              <a:spcBef>
                <a:spcPts val="0"/>
              </a:spcBef>
              <a:spcAft>
                <a:spcPts val="2400"/>
              </a:spcAft>
            </a:pPr>
            <a:r>
              <a:rPr lang="en-US" sz="9600" dirty="0">
                <a:solidFill>
                  <a:srgbClr val="7F7F7F"/>
                </a:solidFill>
                <a:latin typeface="Calibri" panose="020F0502020204030204" pitchFamily="34" charset="0"/>
                <a:cs typeface="Calibri" panose="020F0502020204030204" pitchFamily="34" charset="0"/>
              </a:rPr>
              <a:t>Poster Print Size:</a:t>
            </a:r>
            <a:endParaRPr sz="9600" dirty="0">
              <a:solidFill>
                <a:srgbClr val="7F7F7F"/>
              </a:solidFill>
              <a:latin typeface="Calibri" panose="020F0502020204030204" pitchFamily="34" charset="0"/>
              <a:cs typeface="Calibri" panose="020F0502020204030204" pitchFamily="34" charset="0"/>
            </a:endParaRPr>
          </a:p>
          <a:p>
            <a:pPr lvl="0">
              <a:spcBef>
                <a:spcPts val="0"/>
              </a:spcBef>
              <a:spcAft>
                <a:spcPts val="2400"/>
              </a:spcAft>
            </a:pPr>
            <a:r>
              <a:rPr lang="en-US" sz="6600" dirty="0">
                <a:solidFill>
                  <a:srgbClr val="7F7F7F"/>
                </a:solidFill>
                <a:latin typeface="Calibri" panose="020F0502020204030204" pitchFamily="34" charset="0"/>
                <a:cs typeface="Calibri" panose="020F0502020204030204" pitchFamily="34" charset="0"/>
              </a:rPr>
              <a:t>This poster template is 48” high by 36” wide. It can be used to print any poster with a 4:3 aspect ratio.</a:t>
            </a:r>
          </a:p>
          <a:p>
            <a:pPr lvl="0">
              <a:spcBef>
                <a:spcPts val="0"/>
              </a:spcBef>
              <a:spcAft>
                <a:spcPts val="2400"/>
              </a:spcAft>
            </a:pPr>
            <a:r>
              <a:rPr lang="en-US" sz="9600" dirty="0">
                <a:solidFill>
                  <a:srgbClr val="7F7F7F"/>
                </a:solidFill>
                <a:latin typeface="Calibri" panose="020F0502020204030204" pitchFamily="34" charset="0"/>
                <a:cs typeface="Calibri" panose="020F0502020204030204" pitchFamily="34" charset="0"/>
              </a:rPr>
              <a:t>Placeholders</a:t>
            </a:r>
            <a:r>
              <a:rPr sz="9600" dirty="0">
                <a:solidFill>
                  <a:srgbClr val="7F7F7F"/>
                </a:solidFill>
                <a:latin typeface="Calibri" panose="020F0502020204030204" pitchFamily="34" charset="0"/>
                <a:cs typeface="Calibri" panose="020F0502020204030204" pitchFamily="34" charset="0"/>
              </a:rPr>
              <a:t>:</a:t>
            </a:r>
          </a:p>
          <a:p>
            <a:pPr lvl="0">
              <a:spcBef>
                <a:spcPts val="0"/>
              </a:spcBef>
              <a:spcAft>
                <a:spcPts val="2400"/>
              </a:spcAft>
            </a:pPr>
            <a:r>
              <a:rPr sz="6600" dirty="0">
                <a:solidFill>
                  <a:srgbClr val="7F7F7F"/>
                </a:solidFill>
                <a:latin typeface="Calibri" panose="020F0502020204030204" pitchFamily="34" charset="0"/>
                <a:cs typeface="Calibri" panose="020F0502020204030204" pitchFamily="34" charset="0"/>
              </a:rPr>
              <a:t>The </a:t>
            </a:r>
            <a:r>
              <a:rPr lang="en-US" sz="6600" dirty="0">
                <a:solidFill>
                  <a:srgbClr val="7F7F7F"/>
                </a:solidFill>
                <a:latin typeface="Calibri" panose="020F0502020204030204" pitchFamily="34" charset="0"/>
                <a:cs typeface="Calibri" panose="020F0502020204030204" pitchFamily="34" charset="0"/>
              </a:rPr>
              <a:t>various elements included</a:t>
            </a:r>
            <a:r>
              <a:rPr sz="6600" dirty="0">
                <a:solidFill>
                  <a:srgbClr val="7F7F7F"/>
                </a:solidFill>
                <a:latin typeface="Calibri" panose="020F0502020204030204" pitchFamily="34" charset="0"/>
                <a:cs typeface="Calibri" panose="020F0502020204030204" pitchFamily="34" charset="0"/>
              </a:rPr>
              <a:t> in this </a:t>
            </a:r>
            <a:r>
              <a:rPr lang="en-US" sz="6600" dirty="0">
                <a:solidFill>
                  <a:srgbClr val="7F7F7F"/>
                </a:solidFill>
                <a:latin typeface="Calibri" panose="020F0502020204030204" pitchFamily="34" charset="0"/>
                <a:cs typeface="Calibri" panose="020F0502020204030204" pitchFamily="34" charset="0"/>
              </a:rPr>
              <a:t>poster are ones</a:t>
            </a:r>
            <a:r>
              <a:rPr lang="en-US" sz="6600" baseline="0" dirty="0">
                <a:solidFill>
                  <a:srgbClr val="7F7F7F"/>
                </a:solidFill>
                <a:latin typeface="Calibri" panose="020F0502020204030204" pitchFamily="34" charset="0"/>
                <a:cs typeface="Calibri" panose="020F0502020204030204" pitchFamily="34" charset="0"/>
              </a:rPr>
              <a:t> we often see in medical, research, and scientific posters.</a:t>
            </a:r>
            <a:r>
              <a:rPr sz="6600" dirty="0">
                <a:solidFill>
                  <a:srgbClr val="7F7F7F"/>
                </a:solidFill>
                <a:latin typeface="Calibri" panose="020F0502020204030204" pitchFamily="34" charset="0"/>
                <a:cs typeface="Calibri" panose="020F0502020204030204" pitchFamily="34" charset="0"/>
              </a:rPr>
              <a:t> </a:t>
            </a:r>
            <a:r>
              <a:rPr lang="en-US" sz="6600" dirty="0">
                <a:solidFill>
                  <a:srgbClr val="7F7F7F"/>
                </a:solidFill>
                <a:latin typeface="Calibri" panose="020F0502020204030204" pitchFamily="34" charset="0"/>
                <a:cs typeface="Calibri" panose="020F0502020204030204" pitchFamily="34" charset="0"/>
              </a:rPr>
              <a:t>Feel</a:t>
            </a:r>
            <a:r>
              <a:rPr lang="en-US" sz="6600" baseline="0" dirty="0">
                <a:solidFill>
                  <a:srgbClr val="7F7F7F"/>
                </a:solidFill>
                <a:latin typeface="Calibri" panose="020F0502020204030204"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2400"/>
              </a:spcAft>
            </a:pPr>
            <a:r>
              <a:rPr lang="en-US" sz="9600" dirty="0">
                <a:solidFill>
                  <a:srgbClr val="7F7F7F"/>
                </a:solidFill>
                <a:latin typeface="Calibri" panose="020F0502020204030204" pitchFamily="34" charset="0"/>
                <a:cs typeface="Calibri" panose="020F0502020204030204" pitchFamily="34" charset="0"/>
              </a:rPr>
              <a:t>Image</a:t>
            </a:r>
            <a:r>
              <a:rPr lang="en-US" sz="9600" baseline="0" dirty="0">
                <a:solidFill>
                  <a:srgbClr val="7F7F7F"/>
                </a:solidFill>
                <a:latin typeface="Calibri" panose="020F0502020204030204" pitchFamily="34" charset="0"/>
                <a:cs typeface="Calibri" panose="020F0502020204030204" pitchFamily="34" charset="0"/>
              </a:rPr>
              <a:t> Quality</a:t>
            </a:r>
            <a:r>
              <a:rPr lang="en-US" sz="9600" dirty="0">
                <a:solidFill>
                  <a:srgbClr val="7F7F7F"/>
                </a:solidFill>
                <a:latin typeface="Calibri" panose="020F0502020204030204" pitchFamily="34" charset="0"/>
                <a:cs typeface="Calibri" panose="020F0502020204030204" pitchFamily="34" charset="0"/>
              </a:rPr>
              <a:t>:</a:t>
            </a:r>
          </a:p>
          <a:p>
            <a:pPr lvl="0">
              <a:spcBef>
                <a:spcPts val="0"/>
              </a:spcBef>
              <a:spcAft>
                <a:spcPts val="2400"/>
              </a:spcAft>
            </a:pPr>
            <a:r>
              <a:rPr lang="en-US" sz="6600" dirty="0">
                <a:solidFill>
                  <a:srgbClr val="7F7F7F"/>
                </a:solidFill>
                <a:latin typeface="Calibri" panose="020F0502020204030204" pitchFamily="34" charset="0"/>
                <a:cs typeface="Calibri" panose="020F0502020204030204" pitchFamily="34" charset="0"/>
              </a:rPr>
              <a:t>You can place digital photos or logo art in your poster file by selecting the </a:t>
            </a:r>
            <a:r>
              <a:rPr lang="en-US" sz="6600" b="1" dirty="0">
                <a:solidFill>
                  <a:srgbClr val="7F7F7F"/>
                </a:solidFill>
                <a:latin typeface="Calibri" panose="020F0502020204030204" pitchFamily="34" charset="0"/>
                <a:cs typeface="Calibri" panose="020F0502020204030204" pitchFamily="34" charset="0"/>
              </a:rPr>
              <a:t>Insert, Picture</a:t>
            </a:r>
            <a:r>
              <a:rPr lang="en-US" sz="6600" dirty="0">
                <a:solidFill>
                  <a:srgbClr val="7F7F7F"/>
                </a:solidFill>
                <a:latin typeface="Calibri" panose="020F0502020204030204" pitchFamily="34" charset="0"/>
                <a:cs typeface="Calibri" panose="020F0502020204030204" pitchFamily="34" charset="0"/>
              </a:rPr>
              <a:t> command, or by using standard copy &amp; paste. For best results, all graphic elements should be at least </a:t>
            </a:r>
            <a:r>
              <a:rPr lang="en-US" sz="6600" b="1" dirty="0">
                <a:solidFill>
                  <a:srgbClr val="7F7F7F"/>
                </a:solidFill>
                <a:latin typeface="Calibri" panose="020F0502020204030204" pitchFamily="34" charset="0"/>
                <a:cs typeface="Calibri" panose="020F0502020204030204" pitchFamily="34" charset="0"/>
              </a:rPr>
              <a:t>150-200 pixels per inch in their final printed size</a:t>
            </a:r>
            <a:r>
              <a:rPr lang="en-US" sz="6600" dirty="0">
                <a:solidFill>
                  <a:srgbClr val="7F7F7F"/>
                </a:solidFill>
                <a:latin typeface="Calibri" panose="020F0502020204030204" pitchFamily="34" charset="0"/>
                <a:cs typeface="Calibri" panose="020F0502020204030204" pitchFamily="34" charset="0"/>
              </a:rPr>
              <a:t>. For instance, a 1600 x 1200 pixel</a:t>
            </a:r>
            <a:r>
              <a:rPr lang="en-US" sz="6600" baseline="0" dirty="0">
                <a:solidFill>
                  <a:srgbClr val="7F7F7F"/>
                </a:solidFill>
                <a:latin typeface="Calibri" panose="020F0502020204030204" pitchFamily="34" charset="0"/>
                <a:cs typeface="Calibri" panose="020F0502020204030204" pitchFamily="34" charset="0"/>
              </a:rPr>
              <a:t> photo will usually look fine up to </a:t>
            </a:r>
            <a:r>
              <a:rPr lang="en-US" sz="6600" dirty="0">
                <a:solidFill>
                  <a:srgbClr val="7F7F7F"/>
                </a:solidFill>
                <a:latin typeface="Calibri" panose="020F0502020204030204" pitchFamily="34" charset="0"/>
                <a:cs typeface="Calibri" panose="020F0502020204030204" pitchFamily="34" charset="0"/>
              </a:rPr>
              <a:t>8“-10” wide on your printed poster.</a:t>
            </a:r>
          </a:p>
          <a:p>
            <a:pPr lvl="0">
              <a:spcBef>
                <a:spcPts val="0"/>
              </a:spcBef>
              <a:spcAft>
                <a:spcPts val="2400"/>
              </a:spcAft>
            </a:pPr>
            <a:r>
              <a:rPr lang="en-US" sz="6600" dirty="0">
                <a:solidFill>
                  <a:srgbClr val="7F7F7F"/>
                </a:solidFill>
                <a:latin typeface="Calibri" panose="020F0502020204030204"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2400"/>
              </a:spcAft>
            </a:pPr>
            <a:r>
              <a:rPr lang="en-US" sz="6600" dirty="0">
                <a:solidFill>
                  <a:srgbClr val="7F7F7F"/>
                </a:solidFill>
                <a:latin typeface="Calibri" panose="020F0502020204030204"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2400"/>
              </a:spcAft>
            </a:pPr>
            <a:br>
              <a:rPr lang="en-US" sz="4800" dirty="0">
                <a:solidFill>
                  <a:srgbClr val="7F7F7F"/>
                </a:solidFill>
                <a:latin typeface="Calibri" panose="020F0502020204030204" pitchFamily="34" charset="0"/>
                <a:cs typeface="Calibri" panose="020F0502020204030204" pitchFamily="34" charset="0"/>
              </a:rPr>
            </a:br>
            <a:r>
              <a:rPr lang="en-US" sz="4800" dirty="0">
                <a:solidFill>
                  <a:srgbClr val="7F7F7F"/>
                </a:solidFill>
                <a:latin typeface="Calibri" panose="020F0502020204030204" pitchFamily="34" charset="0"/>
                <a:cs typeface="Calibri" panose="020F0502020204030204" pitchFamily="34" charset="0"/>
              </a:rPr>
              <a:t>[This sidebar area does not print.]</a:t>
            </a:r>
          </a:p>
        </p:txBody>
      </p:sp>
      <p:grpSp>
        <p:nvGrpSpPr>
          <p:cNvPr id="2" name="Group 1"/>
          <p:cNvGrpSpPr/>
          <p:nvPr userDrawn="1"/>
        </p:nvGrpSpPr>
        <p:grpSpPr>
          <a:xfrm>
            <a:off x="33832800" y="0"/>
            <a:ext cx="12801600" cy="43891200"/>
            <a:chOff x="33832800" y="0"/>
            <a:chExt cx="12801600" cy="43891200"/>
          </a:xfrm>
        </p:grpSpPr>
        <p:sp>
          <p:nvSpPr>
            <p:cNvPr id="13"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10" rtl="0" eaLnBrk="1" latinLnBrk="0" hangingPunct="1">
                <a:defRPr sz="7260" kern="1200">
                  <a:solidFill>
                    <a:schemeClr val="lt1"/>
                  </a:solidFill>
                  <a:latin typeface="+mn-lt"/>
                  <a:ea typeface="+mn-ea"/>
                  <a:cs typeface="+mn-cs"/>
                </a:defRPr>
              </a:lvl1pPr>
              <a:lvl2pPr marL="1843405" algn="l" defTabSz="3686810" rtl="0" eaLnBrk="1" latinLnBrk="0" hangingPunct="1">
                <a:defRPr sz="7260" kern="1200">
                  <a:solidFill>
                    <a:schemeClr val="lt1"/>
                  </a:solidFill>
                  <a:latin typeface="+mn-lt"/>
                  <a:ea typeface="+mn-ea"/>
                  <a:cs typeface="+mn-cs"/>
                </a:defRPr>
              </a:lvl2pPr>
              <a:lvl3pPr marL="3686810" algn="l" defTabSz="3686810" rtl="0" eaLnBrk="1" latinLnBrk="0" hangingPunct="1">
                <a:defRPr sz="7260" kern="1200">
                  <a:solidFill>
                    <a:schemeClr val="lt1"/>
                  </a:solidFill>
                  <a:latin typeface="+mn-lt"/>
                  <a:ea typeface="+mn-ea"/>
                  <a:cs typeface="+mn-cs"/>
                </a:defRPr>
              </a:lvl3pPr>
              <a:lvl4pPr marL="5530215" algn="l" defTabSz="3686810" rtl="0" eaLnBrk="1" latinLnBrk="0" hangingPunct="1">
                <a:defRPr sz="7260" kern="1200">
                  <a:solidFill>
                    <a:schemeClr val="lt1"/>
                  </a:solidFill>
                  <a:latin typeface="+mn-lt"/>
                  <a:ea typeface="+mn-ea"/>
                  <a:cs typeface="+mn-cs"/>
                </a:defRPr>
              </a:lvl4pPr>
              <a:lvl5pPr marL="7373620" algn="l" defTabSz="3686810" rtl="0" eaLnBrk="1" latinLnBrk="0" hangingPunct="1">
                <a:defRPr sz="7260" kern="1200">
                  <a:solidFill>
                    <a:schemeClr val="lt1"/>
                  </a:solidFill>
                  <a:latin typeface="+mn-lt"/>
                  <a:ea typeface="+mn-ea"/>
                  <a:cs typeface="+mn-cs"/>
                </a:defRPr>
              </a:lvl5pPr>
              <a:lvl6pPr marL="9217025" algn="l" defTabSz="3686810" rtl="0" eaLnBrk="1" latinLnBrk="0" hangingPunct="1">
                <a:defRPr sz="7260" kern="1200">
                  <a:solidFill>
                    <a:schemeClr val="lt1"/>
                  </a:solidFill>
                  <a:latin typeface="+mn-lt"/>
                  <a:ea typeface="+mn-ea"/>
                  <a:cs typeface="+mn-cs"/>
                </a:defRPr>
              </a:lvl6pPr>
              <a:lvl7pPr marL="11060430" algn="l" defTabSz="3686810" rtl="0" eaLnBrk="1" latinLnBrk="0" hangingPunct="1">
                <a:defRPr sz="7260" kern="1200">
                  <a:solidFill>
                    <a:schemeClr val="lt1"/>
                  </a:solidFill>
                  <a:latin typeface="+mn-lt"/>
                  <a:ea typeface="+mn-ea"/>
                  <a:cs typeface="+mn-cs"/>
                </a:defRPr>
              </a:lvl7pPr>
              <a:lvl8pPr marL="12903835" algn="l" defTabSz="3686810" rtl="0" eaLnBrk="1" latinLnBrk="0" hangingPunct="1">
                <a:defRPr sz="7260" kern="1200">
                  <a:solidFill>
                    <a:schemeClr val="lt1"/>
                  </a:solidFill>
                  <a:latin typeface="+mn-lt"/>
                  <a:ea typeface="+mn-ea"/>
                  <a:cs typeface="+mn-cs"/>
                </a:defRPr>
              </a:lvl8pPr>
              <a:lvl9pPr marL="14747240" algn="l" defTabSz="3686810" rtl="0" eaLnBrk="1" latinLnBrk="0" hangingPunct="1">
                <a:defRPr sz="7260" kern="1200">
                  <a:solidFill>
                    <a:schemeClr val="lt1"/>
                  </a:solidFill>
                  <a:latin typeface="+mn-lt"/>
                  <a:ea typeface="+mn-ea"/>
                  <a:cs typeface="+mn-cs"/>
                </a:defRPr>
              </a:lvl9pPr>
            </a:lstStyle>
            <a:p>
              <a:pPr lvl="0">
                <a:spcBef>
                  <a:spcPts val="0"/>
                </a:spcBef>
                <a:spcAft>
                  <a:spcPts val="2400"/>
                </a:spcAft>
              </a:pPr>
              <a:r>
                <a:rPr lang="en-US" sz="9600" dirty="0">
                  <a:solidFill>
                    <a:schemeClr val="bg1">
                      <a:lumMod val="50000"/>
                    </a:schemeClr>
                  </a:solidFill>
                  <a:latin typeface="Calibri" panose="020F0502020204030204" pitchFamily="34" charset="0"/>
                  <a:cs typeface="Calibri" panose="020F0502020204030204" pitchFamily="34" charset="0"/>
                </a:rPr>
                <a:t>Change</a:t>
              </a:r>
              <a:r>
                <a:rPr lang="en-US" sz="9600" baseline="0" dirty="0">
                  <a:solidFill>
                    <a:schemeClr val="bg1">
                      <a:lumMod val="50000"/>
                    </a:schemeClr>
                  </a:solidFill>
                  <a:latin typeface="Calibri" panose="020F0502020204030204" pitchFamily="34" charset="0"/>
                  <a:cs typeface="Calibri" panose="020F0502020204030204" pitchFamily="34" charset="0"/>
                </a:rPr>
                <a:t> Color Theme</a:t>
              </a:r>
              <a:r>
                <a:rPr lang="en-US" sz="9600" dirty="0">
                  <a:solidFill>
                    <a:schemeClr val="bg1">
                      <a:lumMod val="50000"/>
                    </a:schemeClr>
                  </a:solidFill>
                  <a:latin typeface="Calibri" panose="020F0502020204030204" pitchFamily="34" charset="0"/>
                  <a:cs typeface="Calibri" panose="020F0502020204030204" pitchFamily="34" charset="0"/>
                </a:rPr>
                <a:t>:</a:t>
              </a:r>
              <a:endParaRPr sz="960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r>
                <a:rPr lang="en-US" sz="6600" dirty="0">
                  <a:solidFill>
                    <a:schemeClr val="bg1">
                      <a:lumMod val="50000"/>
                    </a:schemeClr>
                  </a:solidFill>
                  <a:latin typeface="Calibri" panose="020F0502020204030204" pitchFamily="34" charset="0"/>
                  <a:cs typeface="Calibri" panose="020F0502020204030204" pitchFamily="34" charset="0"/>
                </a:rPr>
                <a:t>This template is designed to use the built-in color themes in</a:t>
              </a:r>
              <a:r>
                <a:rPr lang="en-US" sz="6600" baseline="0" dirty="0">
                  <a:solidFill>
                    <a:schemeClr val="bg1">
                      <a:lumMod val="50000"/>
                    </a:schemeClr>
                  </a:solidFill>
                  <a:latin typeface="Calibri" panose="020F0502020204030204" pitchFamily="34" charset="0"/>
                  <a:cs typeface="Calibri" panose="020F0502020204030204" pitchFamily="34" charset="0"/>
                </a:rPr>
                <a:t> the newer versions of PowerPoint.</a:t>
              </a:r>
            </a:p>
            <a:p>
              <a:pPr lvl="0">
                <a:spcBef>
                  <a:spcPts val="0"/>
                </a:spcBef>
                <a:spcAft>
                  <a:spcPts val="2400"/>
                </a:spcAft>
              </a:pPr>
              <a:r>
                <a:rPr lang="en-US" sz="6600" baseline="0" dirty="0">
                  <a:solidFill>
                    <a:schemeClr val="bg1">
                      <a:lumMod val="50000"/>
                    </a:schemeClr>
                  </a:solidFill>
                  <a:latin typeface="Calibri" panose="020F0502020204030204" pitchFamily="34" charset="0"/>
                  <a:cs typeface="Calibri" panose="020F0502020204030204" pitchFamily="34" charset="0"/>
                </a:rPr>
                <a:t>To change the color theme, select the </a:t>
              </a:r>
              <a:r>
                <a:rPr lang="en-US" sz="6600" b="1" baseline="0" dirty="0">
                  <a:solidFill>
                    <a:schemeClr val="bg1">
                      <a:lumMod val="50000"/>
                    </a:schemeClr>
                  </a:solidFill>
                  <a:latin typeface="Calibri" panose="020F0502020204030204" pitchFamily="34" charset="0"/>
                  <a:cs typeface="Calibri" panose="020F0502020204030204" pitchFamily="34" charset="0"/>
                </a:rPr>
                <a:t>Design</a:t>
              </a:r>
              <a:r>
                <a:rPr lang="en-US" sz="6600" baseline="0" dirty="0">
                  <a:solidFill>
                    <a:schemeClr val="bg1">
                      <a:lumMod val="50000"/>
                    </a:schemeClr>
                  </a:solidFill>
                  <a:latin typeface="Calibri" panose="020F0502020204030204" pitchFamily="34" charset="0"/>
                  <a:cs typeface="Calibri" panose="020F0502020204030204" pitchFamily="34" charset="0"/>
                </a:rPr>
                <a:t> tab, then select the </a:t>
              </a:r>
              <a:r>
                <a:rPr lang="en-US" sz="6600" b="1" baseline="0" dirty="0">
                  <a:solidFill>
                    <a:schemeClr val="bg1">
                      <a:lumMod val="50000"/>
                    </a:schemeClr>
                  </a:solidFill>
                  <a:latin typeface="Calibri" panose="020F0502020204030204" pitchFamily="34" charset="0"/>
                  <a:cs typeface="Calibri" panose="020F0502020204030204" pitchFamily="34" charset="0"/>
                </a:rPr>
                <a:t>Colors</a:t>
              </a:r>
              <a:r>
                <a:rPr lang="en-US" sz="6600" baseline="0" dirty="0">
                  <a:solidFill>
                    <a:schemeClr val="bg1">
                      <a:lumMod val="50000"/>
                    </a:schemeClr>
                  </a:solidFill>
                  <a:latin typeface="Calibri" panose="020F0502020204030204" pitchFamily="34" charset="0"/>
                  <a:cs typeface="Calibri" panose="020F0502020204030204" pitchFamily="34" charset="0"/>
                </a:rPr>
                <a:t> drop-down list.</a:t>
              </a:r>
            </a:p>
            <a:p>
              <a:pPr lvl="0">
                <a:spcBef>
                  <a:spcPts val="0"/>
                </a:spcBef>
                <a:spcAft>
                  <a:spcPts val="240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spcBef>
                  <a:spcPts val="0"/>
                </a:spcBef>
                <a:spcAft>
                  <a:spcPts val="2400"/>
                </a:spcAft>
              </a:pPr>
              <a:r>
                <a:rPr lang="en-US" sz="6600" baseline="0" dirty="0">
                  <a:solidFill>
                    <a:schemeClr val="bg1">
                      <a:lumMod val="50000"/>
                    </a:schemeClr>
                  </a:solidFill>
                  <a:latin typeface="Calibri" panose="020F0502020204030204"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2400"/>
                </a:spcAft>
              </a:pPr>
              <a:r>
                <a:rPr lang="en-US" sz="9600" dirty="0">
                  <a:solidFill>
                    <a:schemeClr val="bg1">
                      <a:lumMod val="50000"/>
                    </a:schemeClr>
                  </a:solidFill>
                  <a:latin typeface="Calibri" panose="020F0502020204030204" pitchFamily="34" charset="0"/>
                  <a:cs typeface="Calibri" panose="020F0502020204030204" pitchFamily="34" charset="0"/>
                </a:rPr>
                <a:t>Printing Your Poster:</a:t>
              </a:r>
            </a:p>
            <a:p>
              <a:pPr lvl="0">
                <a:spcBef>
                  <a:spcPts val="0"/>
                </a:spcBef>
                <a:spcAft>
                  <a:spcPts val="2400"/>
                </a:spcAft>
              </a:pPr>
              <a:r>
                <a:rPr lang="en-US" sz="6600" dirty="0">
                  <a:solidFill>
                    <a:schemeClr val="bg1">
                      <a:lumMod val="50000"/>
                    </a:schemeClr>
                  </a:solidFill>
                  <a:latin typeface="Calibri" panose="020F0502020204030204" pitchFamily="34" charset="0"/>
                  <a:cs typeface="Calibri" panose="020F0502020204030204" pitchFamily="34" charset="0"/>
                </a:rPr>
                <a:t>Once your poster file is ready, visit</a:t>
              </a:r>
              <a:r>
                <a:rPr lang="en-US" sz="6600" baseline="0" dirty="0">
                  <a:solidFill>
                    <a:schemeClr val="bg1">
                      <a:lumMod val="50000"/>
                    </a:schemeClr>
                  </a:solidFill>
                  <a:latin typeface="Calibri" panose="020F0502020204030204" pitchFamily="34" charset="0"/>
                  <a:cs typeface="Calibri" panose="020F0502020204030204" pitchFamily="34" charset="0"/>
                </a:rPr>
                <a:t> </a:t>
              </a:r>
              <a:r>
                <a:rPr lang="en-US" sz="6600" b="1" baseline="0" dirty="0">
                  <a:solidFill>
                    <a:schemeClr val="bg1">
                      <a:lumMod val="50000"/>
                    </a:schemeClr>
                  </a:solidFill>
                  <a:latin typeface="Calibri" panose="020F0502020204030204" pitchFamily="34" charset="0"/>
                  <a:cs typeface="Calibri" panose="020F0502020204030204" pitchFamily="34" charset="0"/>
                </a:rPr>
                <a:t>www.genigraphics.com</a:t>
              </a:r>
              <a:r>
                <a:rPr lang="en-US" sz="6600" baseline="0" dirty="0">
                  <a:solidFill>
                    <a:schemeClr val="bg1">
                      <a:lumMod val="50000"/>
                    </a:schemeClr>
                  </a:solidFill>
                  <a:latin typeface="Calibri" panose="020F0502020204030204" pitchFamily="34" charset="0"/>
                  <a:cs typeface="Calibri" panose="020F0502020204030204" pitchFamily="34" charset="0"/>
                </a:rPr>
                <a:t> to order a high-quality, affordable poster print. Every order receives a free design review and we can deliver as fast as next business day within the US and Canada. </a:t>
              </a:r>
            </a:p>
            <a:p>
              <a:pPr lvl="0">
                <a:spcBef>
                  <a:spcPts val="0"/>
                </a:spcBef>
                <a:spcAft>
                  <a:spcPts val="2400"/>
                </a:spcAft>
              </a:pPr>
              <a:r>
                <a:rPr lang="en-US" sz="6600" baseline="0" dirty="0">
                  <a:solidFill>
                    <a:schemeClr val="bg1">
                      <a:lumMod val="50000"/>
                    </a:schemeClr>
                  </a:solidFill>
                  <a:latin typeface="Calibri" panose="020F0502020204030204"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6600" baseline="0" dirty="0">
                <a:solidFill>
                  <a:schemeClr val="bg1">
                    <a:lumMod val="50000"/>
                  </a:schemeClr>
                </a:solidFill>
                <a:latin typeface="Calibri" panose="020F0502020204030204" pitchFamily="34" charset="0"/>
                <a:cs typeface="Calibri" panose="020F0502020204030204" pitchFamily="34" charset="0"/>
              </a:endParaRPr>
            </a:p>
            <a:p>
              <a:pPr lvl="0" algn="ctr">
                <a:spcBef>
                  <a:spcPts val="0"/>
                </a:spcBef>
                <a:spcAft>
                  <a:spcPts val="0"/>
                </a:spcAft>
              </a:pPr>
              <a:r>
                <a:rPr lang="en-US" sz="6600" baseline="0" dirty="0">
                  <a:solidFill>
                    <a:schemeClr val="bg1">
                      <a:lumMod val="50000"/>
                    </a:schemeClr>
                  </a:solidFill>
                  <a:latin typeface="Calibri" panose="020F0502020204030204" pitchFamily="34" charset="0"/>
                  <a:cs typeface="Calibri" panose="020F0502020204030204" pitchFamily="34" charset="0"/>
                </a:rPr>
                <a:t>US and Canada:  1-800-790-4001</a:t>
              </a:r>
              <a:br>
                <a:rPr lang="en-US" sz="6600" baseline="0" dirty="0">
                  <a:solidFill>
                    <a:schemeClr val="bg1">
                      <a:lumMod val="50000"/>
                    </a:schemeClr>
                  </a:solidFill>
                  <a:latin typeface="Calibri" panose="020F0502020204030204" pitchFamily="34" charset="0"/>
                  <a:cs typeface="Calibri" panose="020F0502020204030204" pitchFamily="34" charset="0"/>
                </a:rPr>
              </a:br>
              <a:r>
                <a:rPr lang="en-US" sz="6600" baseline="0" dirty="0">
                  <a:solidFill>
                    <a:schemeClr val="bg1">
                      <a:lumMod val="50000"/>
                    </a:schemeClr>
                  </a:solidFill>
                  <a:latin typeface="Calibri" panose="020F0502020204030204" pitchFamily="34" charset="0"/>
                  <a:cs typeface="Calibri" panose="020F0502020204030204" pitchFamily="34" charset="0"/>
                </a:rPr>
                <a:t>Email: info@genigraphics.com</a:t>
              </a:r>
            </a:p>
            <a:p>
              <a:pPr lvl="0" algn="ctr">
                <a:spcBef>
                  <a:spcPts val="0"/>
                </a:spcBef>
                <a:spcAft>
                  <a:spcPts val="0"/>
                </a:spcAft>
              </a:pPr>
              <a:br>
                <a:rPr lang="en-US" sz="4800" dirty="0">
                  <a:solidFill>
                    <a:schemeClr val="bg1">
                      <a:lumMod val="50000"/>
                    </a:schemeClr>
                  </a:solidFill>
                  <a:latin typeface="Calibri" panose="020F0502020204030204" pitchFamily="34" charset="0"/>
                  <a:cs typeface="Calibri" panose="020F0502020204030204" pitchFamily="34" charset="0"/>
                </a:rPr>
              </a:br>
              <a:r>
                <a:rPr lang="en-US" sz="4800" dirty="0">
                  <a:solidFill>
                    <a:schemeClr val="bg1">
                      <a:lumMod val="50000"/>
                    </a:schemeClr>
                  </a:solidFill>
                  <a:latin typeface="Calibri" panose="020F0502020204030204" pitchFamily="34" charset="0"/>
                  <a:cs typeface="Calibri" panose="020F0502020204030204" pitchFamily="34" charset="0"/>
                </a:rPr>
                <a:t>[This sidebar area does not print.]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1342" y="9260274"/>
              <a:ext cx="11904515" cy="10246926"/>
            </a:xfrm>
            <a:prstGeom prst="rect">
              <a:avLst/>
            </a:prstGeom>
          </p:spPr>
        </p:pic>
      </p:gr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782765" y="43476672"/>
            <a:ext cx="5297435" cy="18592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D6BDF-9D0E-4E2B-85B8-D8F4790360C9}" type="datetimeFigureOut">
              <a:rPr lang="en-US" smtClean="0"/>
              <a:t>7/16/24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38912" tIns="219456" rIns="438912" bIns="219456" rtlCol="0" anchor="ctr">
            <a:normAutofit/>
          </a:bodyPr>
          <a:lstStyle/>
          <a:p>
            <a:r>
              <a:rPr lang="en-US" dirty="0"/>
              <a:t>Click to edit Master title style</a:t>
            </a:r>
          </a:p>
        </p:txBody>
      </p:sp>
      <p:sp>
        <p:nvSpPr>
          <p:cNvPr id="3" name="Text Placeholder 2"/>
          <p:cNvSpPr>
            <a:spLocks noGrp="1"/>
          </p:cNvSpPr>
          <p:nvPr>
            <p:ph type="body" idx="1"/>
          </p:nvPr>
        </p:nvSpPr>
        <p:spPr>
          <a:xfrm>
            <a:off x="1645920" y="10241283"/>
            <a:ext cx="29626560" cy="28966163"/>
          </a:xfrm>
          <a:prstGeom prst="rect">
            <a:avLst/>
          </a:prstGeom>
        </p:spPr>
        <p:txBody>
          <a:bodyPr vert="horz" lIns="438912" tIns="219456" rIns="438912" bIns="21945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45920" y="40680643"/>
            <a:ext cx="7680960" cy="23368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985D6BDF-9D0E-4E2B-85B8-D8F4790360C9}" type="datetimeFigureOut">
              <a:rPr lang="en-US" smtClean="0"/>
              <a:t>7/16/24</a:t>
            </a:fld>
            <a:endParaRPr lang="en-US" dirty="0"/>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FBB075EA-769C-4ECD-B48E-D6FCDC24F87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389120" rtl="0" eaLnBrk="1" latinLnBrk="0" hangingPunct="1">
        <a:spcBef>
          <a:spcPct val="0"/>
        </a:spcBef>
        <a:buNone/>
        <a:defRPr sz="8000" kern="1200">
          <a:solidFill>
            <a:schemeClr val="tx1"/>
          </a:solidFill>
          <a:latin typeface="+mj-lt"/>
          <a:ea typeface="+mj-ea"/>
          <a:cs typeface="+mj-cs"/>
        </a:defRPr>
      </a:lvl1pPr>
    </p:titleStyle>
    <p:bodyStyle>
      <a:lvl1pPr marL="457200" indent="-457200" algn="l" defTabSz="438912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914400" indent="-457200" algn="l" defTabSz="438912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2pPr>
      <a:lvl3pPr marL="1371600" indent="-457200" algn="l" defTabSz="438912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3pPr>
      <a:lvl4pPr marL="1828800" indent="-457200" algn="l" defTabSz="438912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2286000" indent="-457200" algn="l" defTabSz="438912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2823" y="3400083"/>
            <a:ext cx="28161712" cy="38693732"/>
          </a:xfrm>
        </p:spPr>
        <p:txBody>
          <a:bodyPr>
            <a:normAutofit/>
          </a:bodyPr>
          <a:lstStyle/>
          <a:p>
            <a:pPr marL="0" defTabSz="914400">
              <a:lnSpc>
                <a:spcPct val="124000"/>
              </a:lnSpc>
              <a:spcBef>
                <a:spcPts val="600"/>
              </a:spcBef>
              <a:spcAft>
                <a:spcPts val="600"/>
              </a:spcAft>
            </a:pPr>
            <a:r>
              <a:rPr lang="en-US" sz="9500" b="1" u="sng"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9500" b="1" u="sng"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Kích</a:t>
            </a:r>
            <a:r>
              <a:rPr lang="en-US" sz="9500" b="1" u="sng"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9500" b="1" u="sng"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th</a:t>
            </a:r>
            <a:r>
              <a:rPr lang="vi-VN" sz="9500" b="1" u="sng"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ư</a:t>
            </a:r>
            <a:r>
              <a:rPr lang="en-US" sz="9500" b="1" u="sng"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ớc</a:t>
            </a:r>
            <a:r>
              <a:rPr lang="en-US" sz="9500" b="1" u="sng"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poster: </a:t>
            </a:r>
          </a:p>
          <a:p>
            <a:pPr marL="0" indent="0" algn="ctr" defTabSz="914400">
              <a:lnSpc>
                <a:spcPct val="124000"/>
              </a:lnSpc>
              <a:spcBef>
                <a:spcPts val="600"/>
              </a:spcBef>
              <a:spcAft>
                <a:spcPts val="600"/>
              </a:spcAft>
              <a:buNone/>
            </a:pPr>
            <a:r>
              <a:rPr lang="en-US" sz="9500" dirty="0">
                <a:latin typeface="Times New Roman" panose="02020603050405020304" pitchFamily="18" charset="0"/>
                <a:ea typeface="Tahoma" panose="020B0604030504040204" pitchFamily="34" charset="0"/>
                <a:cs typeface="Times New Roman" panose="02020603050405020304" pitchFamily="18" charset="0"/>
              </a:rPr>
              <a:t>A0 </a:t>
            </a:r>
            <a:r>
              <a:rPr lang="en-US" sz="9500" dirty="0" err="1">
                <a:latin typeface="Times New Roman" panose="02020603050405020304" pitchFamily="18" charset="0"/>
                <a:ea typeface="Tahoma" panose="020B0604030504040204" pitchFamily="34" charset="0"/>
                <a:cs typeface="Times New Roman" panose="02020603050405020304" pitchFamily="18" charset="0"/>
              </a:rPr>
              <a:t>đứng</a:t>
            </a:r>
            <a:r>
              <a:rPr lang="en-US" sz="9500" dirty="0">
                <a:latin typeface="Times New Roman" panose="02020603050405020304" pitchFamily="18" charset="0"/>
                <a:ea typeface="Tahoma" panose="020B0604030504040204" pitchFamily="34" charset="0"/>
                <a:cs typeface="Times New Roman" panose="02020603050405020304" pitchFamily="18" charset="0"/>
              </a:rPr>
              <a:t> - 1189 mm x 841 mm (46.8” x 33.1”)</a:t>
            </a:r>
          </a:p>
          <a:p>
            <a:pPr marL="0" defTabSz="914400">
              <a:lnSpc>
                <a:spcPct val="124000"/>
              </a:lnSpc>
              <a:spcBef>
                <a:spcPts val="600"/>
              </a:spcBef>
              <a:spcAft>
                <a:spcPts val="600"/>
              </a:spcAft>
            </a:pPr>
            <a:r>
              <a:rPr lang="en-US" sz="9500" b="1" u="sng"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9500" b="1" u="sng"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Chữ</a:t>
            </a:r>
            <a:r>
              <a:rPr lang="en-US" sz="9500" b="1" u="sng"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9500" b="1" u="sng"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trình</a:t>
            </a:r>
            <a:r>
              <a:rPr lang="en-US" sz="9500" b="1" u="sng"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9500" b="1" u="sng"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bày</a:t>
            </a:r>
            <a:r>
              <a:rPr lang="en-US" sz="9500" b="1" u="sng"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9500" b="1" u="sng"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trong</a:t>
            </a:r>
            <a:r>
              <a:rPr lang="en-US" sz="9500" b="1" u="sng"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poster</a:t>
            </a:r>
          </a:p>
          <a:p>
            <a:pPr marL="0" lvl="1" indent="-1371600" defTabSz="914400">
              <a:lnSpc>
                <a:spcPct val="124000"/>
              </a:lnSpc>
              <a:spcBef>
                <a:spcPts val="600"/>
              </a:spcBef>
              <a:spcAft>
                <a:spcPts val="600"/>
              </a:spcAft>
              <a:buFont typeface="+mj-lt"/>
              <a:buAutoNum type="romanLcPeriod"/>
            </a:pPr>
            <a:r>
              <a:rPr lang="en-US" sz="9500" dirty="0" err="1">
                <a:latin typeface="Times New Roman" panose="02020603050405020304" pitchFamily="18" charset="0"/>
                <a:ea typeface="Tahoma" panose="020B0604030504040204" pitchFamily="34" charset="0"/>
                <a:cs typeface="Times New Roman" panose="02020603050405020304" pitchFamily="18" charset="0"/>
              </a:rPr>
              <a:t>Nên</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sử</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dụng</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những</a:t>
            </a:r>
            <a:r>
              <a:rPr lang="en-US" sz="9500" dirty="0">
                <a:latin typeface="Times New Roman" panose="02020603050405020304" pitchFamily="18" charset="0"/>
                <a:ea typeface="Tahoma" panose="020B0604030504040204" pitchFamily="34" charset="0"/>
                <a:cs typeface="Times New Roman" panose="02020603050405020304" pitchFamily="18" charset="0"/>
              </a:rPr>
              <a:t> font </a:t>
            </a:r>
            <a:r>
              <a:rPr lang="en-US" sz="9500" dirty="0" err="1">
                <a:latin typeface="Times New Roman" panose="02020603050405020304" pitchFamily="18" charset="0"/>
                <a:ea typeface="Tahoma" panose="020B0604030504040204" pitchFamily="34" charset="0"/>
                <a:cs typeface="Times New Roman" panose="02020603050405020304" pitchFamily="18" charset="0"/>
              </a:rPr>
              <a:t>thông</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dụng</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rõ</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ràng</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dễ</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nhìn</a:t>
            </a:r>
            <a:endParaRPr lang="en-US" sz="9500" dirty="0">
              <a:latin typeface="Times New Roman" panose="02020603050405020304" pitchFamily="18" charset="0"/>
              <a:ea typeface="Tahoma" panose="020B0604030504040204" pitchFamily="34" charset="0"/>
              <a:cs typeface="Times New Roman" panose="02020603050405020304" pitchFamily="18" charset="0"/>
            </a:endParaRPr>
          </a:p>
          <a:p>
            <a:pPr marL="0" lvl="1" indent="-1371600" defTabSz="914400">
              <a:lnSpc>
                <a:spcPct val="124000"/>
              </a:lnSpc>
              <a:spcBef>
                <a:spcPts val="600"/>
              </a:spcBef>
              <a:spcAft>
                <a:spcPts val="600"/>
              </a:spcAft>
              <a:buFont typeface="+mj-lt"/>
              <a:buAutoNum type="romanLcPeriod"/>
            </a:pPr>
            <a:r>
              <a:rPr lang="en-US" sz="9500" dirty="0">
                <a:latin typeface="Times New Roman" panose="02020603050405020304" pitchFamily="18" charset="0"/>
                <a:ea typeface="Tahoma" panose="020B0604030504040204" pitchFamily="34" charset="0"/>
                <a:cs typeface="Times New Roman" panose="02020603050405020304" pitchFamily="18" charset="0"/>
              </a:rPr>
              <a:t>Font size </a:t>
            </a:r>
            <a:r>
              <a:rPr lang="en-US" sz="9500" dirty="0" err="1">
                <a:latin typeface="Times New Roman" panose="02020603050405020304" pitchFamily="18" charset="0"/>
                <a:ea typeface="Tahoma" panose="020B0604030504040204" pitchFamily="34" charset="0"/>
                <a:cs typeface="Times New Roman" panose="02020603050405020304" pitchFamily="18" charset="0"/>
              </a:rPr>
              <a:t>tối</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thiểu</a:t>
            </a:r>
            <a:r>
              <a:rPr lang="en-US" sz="9500" dirty="0">
                <a:latin typeface="Times New Roman" panose="02020603050405020304" pitchFamily="18" charset="0"/>
                <a:ea typeface="Tahoma" panose="020B0604030504040204" pitchFamily="34" charset="0"/>
                <a:cs typeface="Times New Roman" panose="02020603050405020304" pitchFamily="18" charset="0"/>
              </a:rPr>
              <a:t> 24 </a:t>
            </a:r>
          </a:p>
          <a:p>
            <a:pPr marL="0" defTabSz="914400">
              <a:lnSpc>
                <a:spcPct val="124000"/>
              </a:lnSpc>
              <a:spcBef>
                <a:spcPts val="600"/>
              </a:spcBef>
              <a:spcAft>
                <a:spcPts val="600"/>
              </a:spcAft>
            </a:pPr>
            <a:r>
              <a:rPr lang="en-US" sz="9500" b="1" u="sng"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9500" b="1" u="sng"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Thiết</a:t>
            </a:r>
            <a:r>
              <a:rPr lang="en-US" sz="9500" b="1" u="sng"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9500" b="1" u="sng"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kế</a:t>
            </a:r>
            <a:r>
              <a:rPr lang="en-US" sz="9500" b="1" u="sng"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9500" b="1" u="sng"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đề</a:t>
            </a:r>
            <a:r>
              <a:rPr lang="en-US" sz="9500" b="1" u="sng"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9500" b="1" u="sng"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mục</a:t>
            </a:r>
            <a:r>
              <a:rPr lang="en-US" sz="9500" b="1" u="sng"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9500" b="1" u="sng"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trong</a:t>
            </a:r>
            <a:r>
              <a:rPr lang="en-US" sz="9500" b="1" u="sng"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poster</a:t>
            </a:r>
          </a:p>
          <a:p>
            <a:pPr marL="0" lvl="1" indent="-1371600" algn="just" defTabSz="914400">
              <a:lnSpc>
                <a:spcPct val="124000"/>
              </a:lnSpc>
              <a:spcBef>
                <a:spcPts val="600"/>
              </a:spcBef>
              <a:spcAft>
                <a:spcPts val="600"/>
              </a:spcAft>
              <a:buFont typeface="+mj-lt"/>
              <a:buAutoNum type="romanLcPeriod"/>
            </a:pPr>
            <a:r>
              <a:rPr lang="en-US" sz="9500" dirty="0" err="1">
                <a:latin typeface="Times New Roman" panose="02020603050405020304" pitchFamily="18" charset="0"/>
                <a:ea typeface="Tahoma" panose="020B0604030504040204" pitchFamily="34" charset="0"/>
                <a:cs typeface="Times New Roman" panose="02020603050405020304" pitchFamily="18" charset="0"/>
              </a:rPr>
              <a:t>Dựa</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trên</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những</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nội</a:t>
            </a:r>
            <a:r>
              <a:rPr lang="en-US" sz="9500" dirty="0">
                <a:latin typeface="Times New Roman" panose="02020603050405020304" pitchFamily="18" charset="0"/>
                <a:ea typeface="Tahoma" panose="020B0604030504040204" pitchFamily="34" charset="0"/>
                <a:cs typeface="Times New Roman" panose="02020603050405020304" pitchFamily="18" charset="0"/>
              </a:rPr>
              <a:t> dung </a:t>
            </a:r>
            <a:r>
              <a:rPr lang="en-US" sz="95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9500" dirty="0">
                <a:latin typeface="Times New Roman" panose="02020603050405020304" pitchFamily="18" charset="0"/>
                <a:ea typeface="Tahoma" panose="020B0604030504040204" pitchFamily="34" charset="0"/>
                <a:cs typeface="Times New Roman" panose="02020603050405020304" pitchFamily="18" charset="0"/>
              </a:rPr>
              <a:t> paper (Abstract, Introduction, Materials and Methods, Results and Discussion, Conclusion…)</a:t>
            </a:r>
          </a:p>
          <a:p>
            <a:pPr marL="0" lvl="1" indent="-1371600" defTabSz="914400">
              <a:lnSpc>
                <a:spcPct val="124000"/>
              </a:lnSpc>
              <a:spcBef>
                <a:spcPts val="600"/>
              </a:spcBef>
              <a:spcAft>
                <a:spcPts val="600"/>
              </a:spcAft>
              <a:buFont typeface="+mj-lt"/>
              <a:buAutoNum type="romanLcPeriod"/>
            </a:pPr>
            <a:r>
              <a:rPr lang="en-US" sz="9500" dirty="0" err="1">
                <a:latin typeface="Times New Roman" panose="02020603050405020304" pitchFamily="18" charset="0"/>
                <a:ea typeface="Tahoma" panose="020B0604030504040204" pitchFamily="34" charset="0"/>
                <a:cs typeface="Times New Roman" panose="02020603050405020304" pitchFamily="18" charset="0"/>
              </a:rPr>
              <a:t>Linh</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hoạt</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việc</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bố</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trí</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các</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nội</a:t>
            </a:r>
            <a:r>
              <a:rPr lang="en-US" sz="9500" dirty="0">
                <a:latin typeface="Times New Roman" panose="02020603050405020304" pitchFamily="18" charset="0"/>
                <a:ea typeface="Tahoma" panose="020B0604030504040204" pitchFamily="34" charset="0"/>
                <a:cs typeface="Times New Roman" panose="02020603050405020304" pitchFamily="18" charset="0"/>
              </a:rPr>
              <a:t> dung, </a:t>
            </a:r>
            <a:r>
              <a:rPr lang="en-US" sz="9500" dirty="0" err="1">
                <a:latin typeface="Times New Roman" panose="02020603050405020304" pitchFamily="18" charset="0"/>
                <a:ea typeface="Tahoma" panose="020B0604030504040204" pitchFamily="34" charset="0"/>
                <a:cs typeface="Times New Roman" panose="02020603050405020304" pitchFamily="18" charset="0"/>
              </a:rPr>
              <a:t>chọn</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lựa</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màu</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sắc</a:t>
            </a:r>
            <a:endParaRPr lang="en-US" sz="9500" dirty="0">
              <a:latin typeface="Times New Roman" panose="02020603050405020304" pitchFamily="18" charset="0"/>
              <a:ea typeface="Tahoma" panose="020B0604030504040204" pitchFamily="34" charset="0"/>
              <a:cs typeface="Times New Roman" panose="02020603050405020304" pitchFamily="18" charset="0"/>
            </a:endParaRPr>
          </a:p>
          <a:p>
            <a:pPr marL="0" lvl="1" indent="-1371600" algn="just" defTabSz="914400">
              <a:lnSpc>
                <a:spcPct val="124000"/>
              </a:lnSpc>
              <a:spcBef>
                <a:spcPts val="600"/>
              </a:spcBef>
              <a:spcAft>
                <a:spcPts val="600"/>
              </a:spcAft>
              <a:buFont typeface="+mj-lt"/>
              <a:buAutoNum type="romanLcPeriod"/>
            </a:pP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Ví</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dụ</a:t>
            </a:r>
            <a:endParaRPr lang="en-US" sz="9500" dirty="0">
              <a:latin typeface="Times New Roman" panose="02020603050405020304" pitchFamily="18" charset="0"/>
              <a:ea typeface="Tahoma" panose="020B0604030504040204" pitchFamily="34" charset="0"/>
              <a:cs typeface="Times New Roman" panose="02020603050405020304" pitchFamily="18" charset="0"/>
            </a:endParaRPr>
          </a:p>
          <a:p>
            <a:pPr marL="1143000" lvl="1" indent="-1143000" algn="just" defTabSz="914400">
              <a:lnSpc>
                <a:spcPct val="124000"/>
              </a:lnSpc>
              <a:spcBef>
                <a:spcPts val="600"/>
              </a:spcBef>
              <a:spcAft>
                <a:spcPts val="600"/>
              </a:spcAft>
              <a:buFont typeface="Wingdings" panose="05000000000000000000" pitchFamily="2" charset="2"/>
              <a:buChar char="v"/>
            </a:pPr>
            <a:r>
              <a:rPr lang="en-US" sz="9500" dirty="0">
                <a:latin typeface="Times New Roman" panose="02020603050405020304" pitchFamily="18" charset="0"/>
                <a:ea typeface="Tahoma" panose="020B0604030504040204" pitchFamily="34" charset="0"/>
                <a:cs typeface="Times New Roman" panose="02020603050405020304" pitchFamily="18" charset="0"/>
              </a:rPr>
              <a:t> Slide 2 </a:t>
            </a:r>
            <a:r>
              <a:rPr lang="en-US" sz="9500" dirty="0" err="1">
                <a:latin typeface="Times New Roman" panose="02020603050405020304" pitchFamily="18" charset="0"/>
                <a:ea typeface="Tahoma" panose="020B0604030504040204" pitchFamily="34" charset="0"/>
                <a:cs typeface="Times New Roman" panose="02020603050405020304" pitchFamily="18" charset="0"/>
              </a:rPr>
              <a:t>là</a:t>
            </a:r>
            <a:r>
              <a:rPr lang="en-US" sz="9500" dirty="0">
                <a:latin typeface="Times New Roman" panose="02020603050405020304" pitchFamily="18" charset="0"/>
                <a:ea typeface="Tahoma" panose="020B0604030504040204" pitchFamily="34" charset="0"/>
                <a:cs typeface="Times New Roman" panose="02020603050405020304" pitchFamily="18" charset="0"/>
              </a:rPr>
              <a:t> 1 scientific poster template (A0 portrait) download </a:t>
            </a:r>
            <a:r>
              <a:rPr lang="en-US" sz="9500" dirty="0" err="1">
                <a:latin typeface="Times New Roman" panose="02020603050405020304" pitchFamily="18" charset="0"/>
                <a:ea typeface="Tahoma" panose="020B0604030504040204" pitchFamily="34" charset="0"/>
                <a:cs typeface="Times New Roman" panose="02020603050405020304" pitchFamily="18" charset="0"/>
              </a:rPr>
              <a:t>từ</a:t>
            </a:r>
            <a:r>
              <a:rPr lang="en-US" sz="9500" dirty="0">
                <a:latin typeface="Times New Roman" panose="02020603050405020304" pitchFamily="18" charset="0"/>
                <a:ea typeface="Tahoma" panose="020B0604030504040204" pitchFamily="34" charset="0"/>
                <a:cs typeface="Times New Roman" panose="02020603050405020304" pitchFamily="18" charset="0"/>
              </a:rPr>
              <a:t> internet. </a:t>
            </a:r>
            <a:r>
              <a:rPr lang="en-US" sz="9500" dirty="0" err="1">
                <a:latin typeface="Times New Roman" panose="02020603050405020304" pitchFamily="18" charset="0"/>
                <a:ea typeface="Tahoma" panose="020B0604030504040204" pitchFamily="34" charset="0"/>
                <a:cs typeface="Times New Roman" panose="02020603050405020304" pitchFamily="18" charset="0"/>
              </a:rPr>
              <a:t>Ưu</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điểm</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là</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có</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sẵn</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bố</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cục</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và</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định</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dạng</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kích</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th</a:t>
            </a:r>
            <a:r>
              <a:rPr lang="vi-VN" sz="9500" dirty="0">
                <a:latin typeface="Times New Roman" panose="02020603050405020304" pitchFamily="18" charset="0"/>
                <a:ea typeface="Tahoma" panose="020B0604030504040204" pitchFamily="34" charset="0"/>
                <a:cs typeface="Times New Roman" panose="02020603050405020304" pitchFamily="18" charset="0"/>
              </a:rPr>
              <a:t>ư</a:t>
            </a:r>
            <a:r>
              <a:rPr lang="en-US" sz="9500" dirty="0" err="1">
                <a:latin typeface="Times New Roman" panose="02020603050405020304" pitchFamily="18" charset="0"/>
                <a:ea typeface="Tahoma" panose="020B0604030504040204" pitchFamily="34" charset="0"/>
                <a:cs typeface="Times New Roman" panose="02020603050405020304" pitchFamily="18" charset="0"/>
              </a:rPr>
              <a:t>ớc</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chuẩn</a:t>
            </a:r>
            <a:r>
              <a:rPr lang="en-US" sz="9500" dirty="0">
                <a:latin typeface="Times New Roman" panose="02020603050405020304" pitchFamily="18" charset="0"/>
                <a:ea typeface="Tahoma" panose="020B0604030504040204" pitchFamily="34" charset="0"/>
                <a:cs typeface="Times New Roman" panose="02020603050405020304" pitchFamily="18" charset="0"/>
              </a:rPr>
              <a:t> A0</a:t>
            </a:r>
          </a:p>
          <a:p>
            <a:pPr marL="1143000" lvl="1" indent="-1143000" algn="just" defTabSz="914400">
              <a:lnSpc>
                <a:spcPct val="124000"/>
              </a:lnSpc>
              <a:spcBef>
                <a:spcPts val="600"/>
              </a:spcBef>
              <a:spcAft>
                <a:spcPts val="600"/>
              </a:spcAft>
              <a:buFont typeface="Wingdings" panose="05000000000000000000" pitchFamily="2" charset="2"/>
              <a:buChar char="v"/>
            </a:pP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Tùy</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đề</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tài</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và</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sự</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sáng</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tạo</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mỗi</a:t>
            </a:r>
            <a:r>
              <a:rPr lang="en-US" sz="9500" dirty="0">
                <a:latin typeface="Times New Roman" panose="02020603050405020304" pitchFamily="18" charset="0"/>
                <a:ea typeface="Tahoma" panose="020B0604030504040204" pitchFamily="34" charset="0"/>
                <a:cs typeface="Times New Roman" panose="02020603050405020304" pitchFamily="18" charset="0"/>
              </a:rPr>
              <a:t> ng</a:t>
            </a:r>
            <a:r>
              <a:rPr lang="vi-VN" sz="9500" dirty="0">
                <a:latin typeface="Times New Roman" panose="02020603050405020304" pitchFamily="18" charset="0"/>
                <a:ea typeface="Tahoma" panose="020B0604030504040204" pitchFamily="34" charset="0"/>
                <a:cs typeface="Times New Roman" panose="02020603050405020304" pitchFamily="18" charset="0"/>
              </a:rPr>
              <a:t>ư</a:t>
            </a:r>
            <a:r>
              <a:rPr lang="en-US" sz="9500" dirty="0" err="1">
                <a:latin typeface="Times New Roman" panose="02020603050405020304" pitchFamily="18" charset="0"/>
                <a:ea typeface="Tahoma" panose="020B0604030504040204" pitchFamily="34" charset="0"/>
                <a:cs typeface="Times New Roman" panose="02020603050405020304" pitchFamily="18" charset="0"/>
              </a:rPr>
              <a:t>ời</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sẽ</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tạo</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ra</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sản</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phẩm</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riêng</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mình</a:t>
            </a:r>
            <a:r>
              <a:rPr lang="en-US" sz="9500" dirty="0">
                <a:latin typeface="Times New Roman" panose="02020603050405020304" pitchFamily="18" charset="0"/>
                <a:ea typeface="Tahoma" panose="020B0604030504040204" pitchFamily="34" charset="0"/>
                <a:cs typeface="Times New Roman" panose="02020603050405020304" pitchFamily="18" charset="0"/>
              </a:rPr>
              <a:t> (minh </a:t>
            </a:r>
            <a:r>
              <a:rPr lang="en-US" sz="9500" dirty="0" err="1">
                <a:latin typeface="Times New Roman" panose="02020603050405020304" pitchFamily="18" charset="0"/>
                <a:ea typeface="Tahoma" panose="020B0604030504040204" pitchFamily="34" charset="0"/>
                <a:cs typeface="Times New Roman" panose="02020603050405020304" pitchFamily="18" charset="0"/>
              </a:rPr>
              <a:t>họa</a:t>
            </a:r>
            <a:r>
              <a:rPr lang="en-US" sz="9500" dirty="0">
                <a:latin typeface="Times New Roman" panose="02020603050405020304" pitchFamily="18" charset="0"/>
                <a:ea typeface="Tahoma" panose="020B0604030504040204" pitchFamily="34" charset="0"/>
                <a:cs typeface="Times New Roman" panose="02020603050405020304" pitchFamily="18" charset="0"/>
              </a:rPr>
              <a:t> ở slide 3)</a:t>
            </a:r>
          </a:p>
          <a:p>
            <a:pPr marL="0" defTabSz="914400">
              <a:lnSpc>
                <a:spcPct val="124000"/>
              </a:lnSpc>
              <a:spcBef>
                <a:spcPts val="600"/>
              </a:spcBef>
              <a:spcAft>
                <a:spcPts val="600"/>
              </a:spcAft>
            </a:pPr>
            <a:r>
              <a:rPr lang="en-US" sz="9500" b="1" u="sng"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In </a:t>
            </a:r>
            <a:r>
              <a:rPr lang="en-US" sz="9500" b="1" u="sng"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ấn</a:t>
            </a:r>
            <a:endParaRPr lang="en-US" sz="9500" b="1" u="sng"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a:p>
            <a:pPr marL="0" lvl="1" indent="-1371600" algn="just" defTabSz="914400">
              <a:lnSpc>
                <a:spcPct val="124000"/>
              </a:lnSpc>
              <a:spcBef>
                <a:spcPts val="600"/>
              </a:spcBef>
              <a:spcAft>
                <a:spcPts val="600"/>
              </a:spcAft>
              <a:buFont typeface="+mj-lt"/>
              <a:buAutoNum type="romanLcPeriod"/>
            </a:pPr>
            <a:r>
              <a:rPr lang="en-US" sz="9500" dirty="0">
                <a:latin typeface="Times New Roman" panose="02020603050405020304" pitchFamily="18" charset="0"/>
                <a:ea typeface="Tahoma" panose="020B0604030504040204" pitchFamily="34" charset="0"/>
                <a:cs typeface="Times New Roman" panose="02020603050405020304" pitchFamily="18" charset="0"/>
              </a:rPr>
              <a:t>Poster </a:t>
            </a:r>
            <a:r>
              <a:rPr lang="en-US" sz="9500" dirty="0" err="1">
                <a:latin typeface="Times New Roman" panose="02020603050405020304" pitchFamily="18" charset="0"/>
                <a:ea typeface="Tahoma" panose="020B0604030504040204" pitchFamily="34" charset="0"/>
                <a:cs typeface="Times New Roman" panose="02020603050405020304" pitchFamily="18" charset="0"/>
              </a:rPr>
              <a:t>hoàn</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chỉnh</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dirty="0" err="1">
                <a:latin typeface="Times New Roman" panose="02020603050405020304" pitchFamily="18" charset="0"/>
                <a:ea typeface="Tahoma" panose="020B0604030504040204" pitchFamily="34" charset="0"/>
                <a:cs typeface="Times New Roman" panose="02020603050405020304" pitchFamily="18" charset="0"/>
              </a:rPr>
              <a:t>sẽ</a:t>
            </a:r>
            <a:r>
              <a:rPr lang="en-US" sz="9500" dirty="0">
                <a:latin typeface="Times New Roman" panose="02020603050405020304" pitchFamily="18" charset="0"/>
                <a:ea typeface="Tahoma" panose="020B0604030504040204" pitchFamily="34" charset="0"/>
                <a:cs typeface="Times New Roman" panose="02020603050405020304" pitchFamily="18" charset="0"/>
              </a:rPr>
              <a:t> </a:t>
            </a:r>
            <a:r>
              <a:rPr lang="en-US" sz="9500" b="1" dirty="0">
                <a:latin typeface="Times New Roman" panose="02020603050405020304" pitchFamily="18" charset="0"/>
                <a:ea typeface="Tahoma" panose="020B0604030504040204" pitchFamily="34" charset="0"/>
                <a:cs typeface="Times New Roman" panose="02020603050405020304" pitchFamily="18" charset="0"/>
              </a:rPr>
              <a:t>in </a:t>
            </a:r>
            <a:r>
              <a:rPr lang="en-US" sz="9500" b="1" dirty="0" err="1">
                <a:latin typeface="Times New Roman" panose="02020603050405020304" pitchFamily="18" charset="0"/>
                <a:ea typeface="Tahoma" panose="020B0604030504040204" pitchFamily="34" charset="0"/>
                <a:cs typeface="Times New Roman" panose="02020603050405020304" pitchFamily="18" charset="0"/>
              </a:rPr>
              <a:t>màu</a:t>
            </a:r>
            <a:r>
              <a:rPr lang="en-US" sz="9500" b="1" dirty="0">
                <a:latin typeface="Times New Roman" panose="02020603050405020304" pitchFamily="18" charset="0"/>
                <a:ea typeface="Tahoma" panose="020B0604030504040204" pitchFamily="34" charset="0"/>
                <a:cs typeface="Times New Roman" panose="02020603050405020304" pitchFamily="18" charset="0"/>
              </a:rPr>
              <a:t> 1 </a:t>
            </a:r>
            <a:r>
              <a:rPr lang="en-US" sz="9500" b="1" dirty="0" err="1">
                <a:latin typeface="Times New Roman" panose="02020603050405020304" pitchFamily="18" charset="0"/>
                <a:ea typeface="Tahoma" panose="020B0604030504040204" pitchFamily="34" charset="0"/>
                <a:cs typeface="Times New Roman" panose="02020603050405020304" pitchFamily="18" charset="0"/>
              </a:rPr>
              <a:t>bảng</a:t>
            </a:r>
            <a:r>
              <a:rPr lang="en-US" sz="9500" b="1" dirty="0">
                <a:latin typeface="Times New Roman" panose="02020603050405020304" pitchFamily="18" charset="0"/>
                <a:ea typeface="Tahoma" panose="020B0604030504040204" pitchFamily="34" charset="0"/>
                <a:cs typeface="Times New Roman" panose="02020603050405020304" pitchFamily="18" charset="0"/>
              </a:rPr>
              <a:t> A0 (</a:t>
            </a:r>
            <a:r>
              <a:rPr lang="en-US" sz="9500" b="1" dirty="0" err="1">
                <a:latin typeface="Times New Roman" panose="02020603050405020304" pitchFamily="18" charset="0"/>
                <a:ea typeface="Tahoma" panose="020B0604030504040204" pitchFamily="34" charset="0"/>
                <a:cs typeface="Times New Roman" panose="02020603050405020304" pitchFamily="18" charset="0"/>
              </a:rPr>
              <a:t>để</a:t>
            </a:r>
            <a:r>
              <a:rPr lang="en-US" sz="9500" b="1" dirty="0">
                <a:latin typeface="Times New Roman" panose="02020603050405020304" pitchFamily="18" charset="0"/>
                <a:ea typeface="Tahoma" panose="020B0604030504040204" pitchFamily="34" charset="0"/>
                <a:cs typeface="Times New Roman" panose="02020603050405020304" pitchFamily="18" charset="0"/>
              </a:rPr>
              <a:t> </a:t>
            </a:r>
            <a:r>
              <a:rPr lang="en-US" sz="9500" b="1" dirty="0" err="1">
                <a:latin typeface="Times New Roman" panose="02020603050405020304" pitchFamily="18" charset="0"/>
                <a:ea typeface="Tahoma" panose="020B0604030504040204" pitchFamily="34" charset="0"/>
                <a:cs typeface="Times New Roman" panose="02020603050405020304" pitchFamily="18" charset="0"/>
              </a:rPr>
              <a:t>tr</a:t>
            </a:r>
            <a:r>
              <a:rPr lang="vi-VN" sz="9500" b="1" dirty="0">
                <a:latin typeface="Times New Roman" panose="02020603050405020304" pitchFamily="18" charset="0"/>
                <a:ea typeface="Tahoma" panose="020B0604030504040204" pitchFamily="34" charset="0"/>
                <a:cs typeface="Times New Roman" panose="02020603050405020304" pitchFamily="18" charset="0"/>
              </a:rPr>
              <a:t>ư</a:t>
            </a:r>
            <a:r>
              <a:rPr lang="en-US" sz="9500" b="1" dirty="0">
                <a:latin typeface="Times New Roman" panose="02020603050405020304" pitchFamily="18" charset="0"/>
                <a:ea typeface="Tahoma" panose="020B0604030504040204" pitchFamily="34" charset="0"/>
                <a:cs typeface="Times New Roman" panose="02020603050405020304" pitchFamily="18" charset="0"/>
              </a:rPr>
              <a:t>ng </a:t>
            </a:r>
            <a:r>
              <a:rPr lang="en-US" sz="9500" b="1" dirty="0" err="1">
                <a:latin typeface="Times New Roman" panose="02020603050405020304" pitchFamily="18" charset="0"/>
                <a:ea typeface="Tahoma" panose="020B0604030504040204" pitchFamily="34" charset="0"/>
                <a:cs typeface="Times New Roman" panose="02020603050405020304" pitchFamily="18" charset="0"/>
              </a:rPr>
              <a:t>bày</a:t>
            </a:r>
            <a:r>
              <a:rPr lang="en-US" sz="9500" b="1" dirty="0">
                <a:latin typeface="Times New Roman" panose="02020603050405020304" pitchFamily="18" charset="0"/>
                <a:ea typeface="Tahoma" panose="020B0604030504040204" pitchFamily="34" charset="0"/>
                <a:cs typeface="Times New Roman" panose="02020603050405020304" pitchFamily="18" charset="0"/>
              </a:rPr>
              <a:t>)</a:t>
            </a:r>
            <a:endParaRPr lang="en-US" sz="95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Rectangle 1"/>
          <p:cNvSpPr/>
          <p:nvPr/>
        </p:nvSpPr>
        <p:spPr>
          <a:xfrm>
            <a:off x="7094607" y="1012554"/>
            <a:ext cx="18721792" cy="1938992"/>
          </a:xfrm>
          <a:prstGeom prst="rect">
            <a:avLst/>
          </a:prstGeom>
        </p:spPr>
        <p:txBody>
          <a:bodyPr wrap="none">
            <a:spAutoFit/>
          </a:bodyPr>
          <a:lstStyle/>
          <a:p>
            <a:pPr algn="ctr"/>
            <a:r>
              <a:rPr lang="en-US" sz="12000" b="1" dirty="0">
                <a:latin typeface="Times New Roman" panose="02020603050405020304" pitchFamily="18" charset="0"/>
                <a:ea typeface="Tahoma" panose="020B0604030504040204" pitchFamily="34" charset="0"/>
                <a:cs typeface="Times New Roman" panose="02020603050405020304" pitchFamily="18" charset="0"/>
              </a:rPr>
              <a:t>H</a:t>
            </a:r>
            <a:r>
              <a:rPr lang="vi-VN" sz="12000" b="1" dirty="0">
                <a:latin typeface="Times New Roman" panose="02020603050405020304" pitchFamily="18" charset="0"/>
                <a:ea typeface="Tahoma" panose="020B0604030504040204" pitchFamily="34" charset="0"/>
                <a:cs typeface="Times New Roman" panose="02020603050405020304" pitchFamily="18" charset="0"/>
              </a:rPr>
              <a:t>ư</a:t>
            </a:r>
            <a:r>
              <a:rPr lang="en-US" sz="12000" b="1" dirty="0" err="1">
                <a:latin typeface="Times New Roman" panose="02020603050405020304" pitchFamily="18" charset="0"/>
                <a:ea typeface="Tahoma" panose="020B0604030504040204" pitchFamily="34" charset="0"/>
                <a:cs typeface="Times New Roman" panose="02020603050405020304" pitchFamily="18" charset="0"/>
              </a:rPr>
              <a:t>ớng</a:t>
            </a:r>
            <a:r>
              <a:rPr lang="en-US" sz="12000" b="1" dirty="0">
                <a:latin typeface="Times New Roman" panose="02020603050405020304" pitchFamily="18" charset="0"/>
                <a:ea typeface="Tahoma" panose="020B0604030504040204" pitchFamily="34" charset="0"/>
                <a:cs typeface="Times New Roman" panose="02020603050405020304" pitchFamily="18" charset="0"/>
              </a:rPr>
              <a:t> </a:t>
            </a:r>
            <a:r>
              <a:rPr lang="en-US" sz="12000" b="1" dirty="0" err="1">
                <a:latin typeface="Times New Roman" panose="02020603050405020304" pitchFamily="18" charset="0"/>
                <a:ea typeface="Tahoma" panose="020B0604030504040204" pitchFamily="34" charset="0"/>
                <a:cs typeface="Times New Roman" panose="02020603050405020304" pitchFamily="18" charset="0"/>
              </a:rPr>
              <a:t>dẫn</a:t>
            </a:r>
            <a:r>
              <a:rPr lang="en-US" sz="12000" b="1" dirty="0">
                <a:latin typeface="Times New Roman" panose="02020603050405020304" pitchFamily="18" charset="0"/>
                <a:ea typeface="Tahoma" panose="020B0604030504040204" pitchFamily="34" charset="0"/>
                <a:cs typeface="Times New Roman" panose="02020603050405020304" pitchFamily="18" charset="0"/>
              </a:rPr>
              <a:t> </a:t>
            </a:r>
            <a:r>
              <a:rPr lang="en-US" sz="12000" b="1" dirty="0" err="1">
                <a:latin typeface="Times New Roman" panose="02020603050405020304" pitchFamily="18" charset="0"/>
                <a:ea typeface="Tahoma" panose="020B0604030504040204" pitchFamily="34" charset="0"/>
                <a:cs typeface="Times New Roman" panose="02020603050405020304" pitchFamily="18" charset="0"/>
              </a:rPr>
              <a:t>trình</a:t>
            </a:r>
            <a:r>
              <a:rPr lang="en-US" sz="12000" b="1" dirty="0">
                <a:latin typeface="Times New Roman" panose="02020603050405020304" pitchFamily="18" charset="0"/>
                <a:ea typeface="Tahoma" panose="020B0604030504040204" pitchFamily="34" charset="0"/>
                <a:cs typeface="Times New Roman" panose="02020603050405020304" pitchFamily="18" charset="0"/>
              </a:rPr>
              <a:t> </a:t>
            </a:r>
            <a:r>
              <a:rPr lang="en-US" sz="12000" b="1" dirty="0" err="1">
                <a:latin typeface="Times New Roman" panose="02020603050405020304" pitchFamily="18" charset="0"/>
                <a:ea typeface="Tahoma" panose="020B0604030504040204" pitchFamily="34" charset="0"/>
                <a:cs typeface="Times New Roman" panose="02020603050405020304" pitchFamily="18" charset="0"/>
              </a:rPr>
              <a:t>bày</a:t>
            </a:r>
            <a:r>
              <a:rPr lang="en-US" sz="12000" b="1" dirty="0">
                <a:latin typeface="Times New Roman" panose="02020603050405020304" pitchFamily="18" charset="0"/>
                <a:ea typeface="Tahoma" panose="020B0604030504040204" pitchFamily="34" charset="0"/>
                <a:cs typeface="Times New Roman" panose="02020603050405020304" pitchFamily="18" charset="0"/>
              </a:rPr>
              <a:t> Poster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2"/>
          <p:cNvSpPr txBox="1">
            <a:spLocks noChangeArrowheads="1"/>
          </p:cNvSpPr>
          <p:nvPr/>
        </p:nvSpPr>
        <p:spPr bwMode="auto">
          <a:xfrm>
            <a:off x="4248159" y="1430028"/>
            <a:ext cx="28542605" cy="210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78399" tIns="445997" rIns="178399" bIns="445997" anchor="ctr" anchorCtr="0">
            <a:spAutoFit/>
          </a:bodyPr>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r>
              <a:rPr lang="en-US" sz="7795" b="1" dirty="0">
                <a:solidFill>
                  <a:schemeClr val="bg1"/>
                </a:solidFill>
                <a:latin typeface="Times New Roman" panose="02020603050405020304" pitchFamily="18" charset="0"/>
                <a:cs typeface="Times New Roman" panose="02020603050405020304" pitchFamily="18" charset="0"/>
              </a:rPr>
              <a:t>Replace This Text With Your Title</a:t>
            </a:r>
          </a:p>
        </p:txBody>
      </p:sp>
      <p:sp>
        <p:nvSpPr>
          <p:cNvPr id="5" name="Text Box 123"/>
          <p:cNvSpPr txBox="1">
            <a:spLocks noChangeArrowheads="1"/>
          </p:cNvSpPr>
          <p:nvPr/>
        </p:nvSpPr>
        <p:spPr bwMode="auto">
          <a:xfrm>
            <a:off x="4248160" y="3323764"/>
            <a:ext cx="2854260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8399" tIns="178399" rIns="178399" bIns="178399" anchor="ctr" anchorCtr="0"/>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r>
              <a:rPr lang="en-US" sz="4800" dirty="0">
                <a:solidFill>
                  <a:schemeClr val="bg1"/>
                </a:solidFill>
                <a:latin typeface="Times New Roman" panose="02020603050405020304" pitchFamily="18" charset="0"/>
                <a:cs typeface="Times New Roman" panose="02020603050405020304" pitchFamily="18" charset="0"/>
              </a:rPr>
              <a:t>John Smith, MD</a:t>
            </a:r>
            <a:r>
              <a:rPr lang="en-US" sz="4800" baseline="30000" dirty="0">
                <a:solidFill>
                  <a:schemeClr val="bg1"/>
                </a:solidFill>
                <a:latin typeface="Times New Roman" panose="02020603050405020304" pitchFamily="18" charset="0"/>
                <a:cs typeface="Times New Roman" panose="02020603050405020304" pitchFamily="18" charset="0"/>
              </a:rPr>
              <a:t>1</a:t>
            </a:r>
            <a:r>
              <a:rPr lang="en-US" sz="4800" dirty="0">
                <a:solidFill>
                  <a:schemeClr val="bg1"/>
                </a:solidFill>
                <a:latin typeface="Times New Roman" panose="02020603050405020304" pitchFamily="18" charset="0"/>
                <a:cs typeface="Times New Roman" panose="02020603050405020304" pitchFamily="18" charset="0"/>
              </a:rPr>
              <a:t>; Jane Doe, PhD</a:t>
            </a:r>
            <a:r>
              <a:rPr lang="en-US" sz="4800" baseline="30000" dirty="0">
                <a:solidFill>
                  <a:schemeClr val="bg1"/>
                </a:solidFill>
                <a:latin typeface="Times New Roman" panose="02020603050405020304" pitchFamily="18" charset="0"/>
                <a:cs typeface="Times New Roman" panose="02020603050405020304" pitchFamily="18" charset="0"/>
              </a:rPr>
              <a:t>2</a:t>
            </a:r>
            <a:r>
              <a:rPr lang="en-US" sz="4800" dirty="0">
                <a:solidFill>
                  <a:schemeClr val="bg1"/>
                </a:solidFill>
                <a:latin typeface="Times New Roman" panose="02020603050405020304" pitchFamily="18" charset="0"/>
                <a:cs typeface="Times New Roman" panose="02020603050405020304" pitchFamily="18" charset="0"/>
              </a:rPr>
              <a:t>; Frederick Jones, MD, PhD</a:t>
            </a:r>
            <a:r>
              <a:rPr lang="en-US" sz="4800" baseline="30000" dirty="0">
                <a:solidFill>
                  <a:schemeClr val="bg1"/>
                </a:solidFill>
                <a:latin typeface="Times New Roman" panose="02020603050405020304" pitchFamily="18" charset="0"/>
                <a:cs typeface="Times New Roman" panose="02020603050405020304" pitchFamily="18" charset="0"/>
              </a:rPr>
              <a:t>1,2</a:t>
            </a:r>
          </a:p>
          <a:p>
            <a:pPr algn="ctr" eaLnBrk="1" hangingPunct="1"/>
            <a:r>
              <a:rPr lang="en-US" sz="4800" baseline="30000" dirty="0">
                <a:solidFill>
                  <a:schemeClr val="bg1"/>
                </a:solidFill>
                <a:latin typeface="Times New Roman" panose="02020603050405020304" pitchFamily="18" charset="0"/>
                <a:cs typeface="Times New Roman" panose="02020603050405020304" pitchFamily="18" charset="0"/>
              </a:rPr>
              <a:t>1</a:t>
            </a:r>
            <a:r>
              <a:rPr lang="en-US" sz="4800" dirty="0">
                <a:solidFill>
                  <a:schemeClr val="bg1"/>
                </a:solidFill>
                <a:latin typeface="Times New Roman" panose="02020603050405020304" pitchFamily="18" charset="0"/>
                <a:cs typeface="Times New Roman" panose="02020603050405020304" pitchFamily="18" charset="0"/>
              </a:rPr>
              <a:t>University of Affiliation, </a:t>
            </a:r>
            <a:r>
              <a:rPr lang="en-US" sz="4800" baseline="30000" dirty="0">
                <a:solidFill>
                  <a:schemeClr val="bg1"/>
                </a:solidFill>
                <a:latin typeface="Times New Roman" panose="02020603050405020304" pitchFamily="18" charset="0"/>
                <a:cs typeface="Times New Roman" panose="02020603050405020304" pitchFamily="18" charset="0"/>
              </a:rPr>
              <a:t>2</a:t>
            </a:r>
            <a:r>
              <a:rPr lang="en-US" sz="4800" dirty="0">
                <a:solidFill>
                  <a:schemeClr val="bg1"/>
                </a:solidFill>
                <a:latin typeface="Times New Roman" panose="02020603050405020304" pitchFamily="18" charset="0"/>
                <a:cs typeface="Times New Roman" panose="02020603050405020304" pitchFamily="18" charset="0"/>
              </a:rPr>
              <a:t>Medical Center of Affiliation</a:t>
            </a:r>
          </a:p>
        </p:txBody>
      </p:sp>
      <p:sp>
        <p:nvSpPr>
          <p:cNvPr id="24" name="TextBox 23"/>
          <p:cNvSpPr txBox="1"/>
          <p:nvPr/>
        </p:nvSpPr>
        <p:spPr>
          <a:xfrm>
            <a:off x="2231100" y="40050719"/>
            <a:ext cx="9133810" cy="3233239"/>
          </a:xfrm>
          <a:prstGeom prst="rect">
            <a:avLst/>
          </a:prstGeom>
          <a:noFill/>
          <a:extLst>
            <a:ext uri="{909E8E84-426E-40DD-AFC4-6F175D3DCCD1}">
              <a14:hiddenFill xmlns:a14="http://schemas.microsoft.com/office/drawing/2010/main">
                <a:solidFill>
                  <a:schemeClr val="accent1">
                    <a:lumMod val="40000"/>
                    <a:lumOff val="60000"/>
                  </a:schemeClr>
                </a:solidFill>
              </a14:hiddenFill>
            </a:ext>
          </a:extLst>
        </p:spPr>
        <p:txBody>
          <a:bodyPr wrap="none" lIns="89199" tIns="44600" rIns="89199" bIns="44600" rtlCol="0">
            <a:spAutoFit/>
          </a:bodyPr>
          <a:lstStyle/>
          <a:p>
            <a:pPr algn="l"/>
            <a:r>
              <a:rPr lang="en-US" sz="3075" dirty="0"/>
              <a:t>&lt;your name&gt;</a:t>
            </a:r>
          </a:p>
          <a:p>
            <a:r>
              <a:rPr lang="en-US" sz="2800" dirty="0"/>
              <a:t>Institute of Applied Technology and Sustainable Development</a:t>
            </a:r>
            <a:endParaRPr lang="en-US" sz="2800" dirty="0">
              <a:sym typeface="+mn-ea"/>
            </a:endParaRPr>
          </a:p>
          <a:p>
            <a:r>
              <a:rPr lang="en-US" sz="2800" dirty="0">
                <a:sym typeface="+mn-ea"/>
              </a:rPr>
              <a:t>Nguyen Tat Thanh University, Ho Chi Minh City, Vietnam</a:t>
            </a:r>
          </a:p>
          <a:p>
            <a:r>
              <a:rPr lang="en-US" sz="2800" dirty="0">
                <a:sym typeface="+mn-ea"/>
              </a:rPr>
              <a:t>Website: https://kttpmt.ntt.edu.vn/</a:t>
            </a:r>
          </a:p>
          <a:p>
            <a:r>
              <a:rPr lang="en-US" sz="2800" dirty="0">
                <a:sym typeface="+mn-ea"/>
              </a:rPr>
              <a:t>Phone: (+84) 19002039 - ext. 409</a:t>
            </a:r>
            <a:endParaRPr lang="en-US" sz="2800" dirty="0"/>
          </a:p>
          <a:p>
            <a:pPr algn="l"/>
            <a:r>
              <a:rPr lang="en-US" sz="2800" dirty="0">
                <a:sym typeface="+mn-ea"/>
              </a:rPr>
              <a:t>Email:</a:t>
            </a:r>
          </a:p>
          <a:p>
            <a:pPr algn="l"/>
            <a:r>
              <a:rPr lang="en-US" sz="2800" dirty="0"/>
              <a:t>Cell phone:</a:t>
            </a:r>
          </a:p>
        </p:txBody>
      </p:sp>
      <p:sp>
        <p:nvSpPr>
          <p:cNvPr id="25" name="TextBox 24"/>
          <p:cNvSpPr txBox="1"/>
          <p:nvPr/>
        </p:nvSpPr>
        <p:spPr>
          <a:xfrm>
            <a:off x="2231099" y="38862002"/>
            <a:ext cx="2504166" cy="964136"/>
          </a:xfrm>
          <a:prstGeom prst="rect">
            <a:avLst/>
          </a:prstGeom>
          <a:noFill/>
        </p:spPr>
        <p:txBody>
          <a:bodyPr wrap="none" lIns="89199" tIns="44600" rIns="89199" bIns="44600" rtlCol="0">
            <a:spAutoFit/>
          </a:bodyPr>
          <a:lstStyle/>
          <a:p>
            <a:r>
              <a:rPr lang="en-US" sz="5540" b="1" dirty="0"/>
              <a:t>Contact</a:t>
            </a:r>
          </a:p>
        </p:txBody>
      </p:sp>
      <p:sp>
        <p:nvSpPr>
          <p:cNvPr id="26" name="TextBox 25"/>
          <p:cNvSpPr txBox="1"/>
          <p:nvPr/>
        </p:nvSpPr>
        <p:spPr>
          <a:xfrm>
            <a:off x="12526834" y="40050720"/>
            <a:ext cx="15456535" cy="2926080"/>
          </a:xfrm>
          <a:prstGeom prst="rect">
            <a:avLst/>
          </a:prstGeom>
          <a:noFill/>
        </p:spPr>
        <p:txBody>
          <a:bodyPr wrap="square" lIns="89199" tIns="89199" rIns="89199" bIns="89199" numCol="1" spcCol="434850" rtlCol="0">
            <a:noAutofit/>
          </a:bodyPr>
          <a:lstStyle/>
          <a:p>
            <a:pPr marL="445770" indent="-445770">
              <a:buFont typeface="+mj-lt"/>
              <a:buAutoNum type="arabicPeriod"/>
            </a:pPr>
            <a:r>
              <a:rPr lang="en-US" sz="2200" dirty="0"/>
              <a:t> </a:t>
            </a:r>
          </a:p>
          <a:p>
            <a:pPr marL="445770" indent="-445770">
              <a:buFont typeface="+mj-lt"/>
              <a:buAutoNum type="arabicPeriod"/>
            </a:pPr>
            <a:r>
              <a:rPr lang="en-US" sz="2200" dirty="0"/>
              <a:t> </a:t>
            </a:r>
          </a:p>
          <a:p>
            <a:pPr marL="445770" indent="-445770">
              <a:buFont typeface="+mj-lt"/>
              <a:buAutoNum type="arabicPeriod"/>
            </a:pPr>
            <a:r>
              <a:rPr lang="en-US" sz="2200" dirty="0"/>
              <a:t> </a:t>
            </a:r>
          </a:p>
          <a:p>
            <a:pPr marL="445770" indent="-445770">
              <a:buFont typeface="+mj-lt"/>
              <a:buAutoNum type="arabicPeriod"/>
            </a:pPr>
            <a:r>
              <a:rPr lang="en-US" sz="2200" dirty="0"/>
              <a:t> </a:t>
            </a:r>
          </a:p>
          <a:p>
            <a:pPr marL="445770" indent="-445770">
              <a:buFont typeface="+mj-lt"/>
              <a:buAutoNum type="arabicPeriod"/>
            </a:pPr>
            <a:r>
              <a:rPr lang="en-US" sz="2200" dirty="0"/>
              <a:t> </a:t>
            </a:r>
          </a:p>
          <a:p>
            <a:pPr marL="445770" indent="-445770">
              <a:buFont typeface="+mj-lt"/>
              <a:buAutoNum type="arabicPeriod"/>
            </a:pPr>
            <a:r>
              <a:rPr lang="en-US" sz="2200" dirty="0"/>
              <a:t> </a:t>
            </a:r>
          </a:p>
          <a:p>
            <a:pPr marL="445770" indent="-445770">
              <a:buFont typeface="+mj-lt"/>
              <a:buAutoNum type="arabicPeriod"/>
            </a:pPr>
            <a:r>
              <a:rPr lang="en-US" sz="2200" dirty="0"/>
              <a:t> </a:t>
            </a:r>
          </a:p>
          <a:p>
            <a:pPr marL="445770" indent="-445770">
              <a:buFont typeface="+mj-lt"/>
              <a:buAutoNum type="arabicPeriod"/>
            </a:pPr>
            <a:r>
              <a:rPr lang="en-US" sz="2200" dirty="0"/>
              <a:t> </a:t>
            </a:r>
          </a:p>
          <a:p>
            <a:pPr marL="445770" indent="-445770">
              <a:buFont typeface="+mj-lt"/>
              <a:buAutoNum type="arabicPeriod"/>
            </a:pPr>
            <a:r>
              <a:rPr lang="en-US" sz="2200" dirty="0"/>
              <a:t> </a:t>
            </a:r>
          </a:p>
          <a:p>
            <a:pPr marL="445770" indent="-445770">
              <a:buFont typeface="+mj-lt"/>
              <a:buAutoNum type="arabicPeriod"/>
            </a:pPr>
            <a:r>
              <a:rPr lang="en-US" sz="2200" dirty="0"/>
              <a:t>  </a:t>
            </a:r>
          </a:p>
          <a:p>
            <a:pPr marL="445770" indent="-445770">
              <a:buFont typeface="+mj-lt"/>
              <a:buAutoNum type="arabicPeriod"/>
            </a:pPr>
            <a:endParaRPr lang="en-US" sz="2200" dirty="0"/>
          </a:p>
        </p:txBody>
      </p:sp>
      <p:sp>
        <p:nvSpPr>
          <p:cNvPr id="27" name="TextBox 26"/>
          <p:cNvSpPr txBox="1"/>
          <p:nvPr/>
        </p:nvSpPr>
        <p:spPr>
          <a:xfrm>
            <a:off x="12526835" y="38862002"/>
            <a:ext cx="3493844" cy="964136"/>
          </a:xfrm>
          <a:prstGeom prst="rect">
            <a:avLst/>
          </a:prstGeom>
          <a:noFill/>
        </p:spPr>
        <p:txBody>
          <a:bodyPr wrap="none" lIns="89199" tIns="44600" rIns="89199" bIns="44600" rtlCol="0">
            <a:spAutoFit/>
          </a:bodyPr>
          <a:lstStyle/>
          <a:p>
            <a:r>
              <a:rPr lang="en-US" sz="5540" b="1" dirty="0"/>
              <a:t>References</a:t>
            </a:r>
          </a:p>
        </p:txBody>
      </p:sp>
      <p:sp>
        <p:nvSpPr>
          <p:cNvPr id="10" name="Text Box 189"/>
          <p:cNvSpPr txBox="1">
            <a:spLocks noChangeArrowheads="1"/>
          </p:cNvSpPr>
          <p:nvPr/>
        </p:nvSpPr>
        <p:spPr bwMode="auto">
          <a:xfrm>
            <a:off x="2662254" y="8077200"/>
            <a:ext cx="8623091" cy="8410243"/>
          </a:xfrm>
          <a:prstGeom prst="rect">
            <a:avLst/>
          </a:prstGeom>
          <a:solidFill>
            <a:schemeClr val="bg1"/>
          </a:solidFill>
          <a:ln w="12700">
            <a:solidFill>
              <a:schemeClr val="accent1">
                <a:lumMod val="75000"/>
              </a:schemeClr>
            </a:solidFill>
          </a:ln>
          <a:effectLst/>
        </p:spPr>
        <p:txBody>
          <a:bodyPr wrap="square" lIns="178399" tIns="178399" rIns="178399" bIns="178399">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3075" dirty="0">
                <a:latin typeface="Calibri" panose="020F0502020204030204" pitchFamily="34" charset="0"/>
              </a:rPr>
              <a:t>Click here to insert your Abstract text. Type it in or copy and paste from your Word document or other source.</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This text box will automatically re-size to your text. To turn off that feature, right click inside this box and go to </a:t>
            </a:r>
            <a:r>
              <a:rPr lang="en-US" sz="3075" b="1" dirty="0">
                <a:latin typeface="Calibri" panose="020F0502020204030204" pitchFamily="34" charset="0"/>
              </a:rPr>
              <a:t>Format Shape, Text Box, Autofit</a:t>
            </a:r>
            <a:r>
              <a:rPr lang="en-US" sz="3075" dirty="0">
                <a:latin typeface="Calibri" panose="020F0502020204030204" pitchFamily="34" charset="0"/>
              </a:rPr>
              <a:t>, and select the “Do Not Autofit” radio button.</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Zoom out to 100% to preview what this will look like on your printed poster.</a:t>
            </a:r>
          </a:p>
        </p:txBody>
      </p:sp>
      <p:sp>
        <p:nvSpPr>
          <p:cNvPr id="32" name="Rectangle 31"/>
          <p:cNvSpPr/>
          <p:nvPr/>
        </p:nvSpPr>
        <p:spPr>
          <a:xfrm>
            <a:off x="2692099" y="7162800"/>
            <a:ext cx="8623091"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199" tIns="44600" rIns="89199" bIns="44600" rtlCol="0" anchor="ctr"/>
          <a:lstStyle/>
          <a:p>
            <a:pPr algn="ctr"/>
            <a:r>
              <a:rPr lang="en-US" sz="5540" b="1" dirty="0">
                <a:solidFill>
                  <a:schemeClr val="accent3">
                    <a:lumMod val="20000"/>
                    <a:lumOff val="80000"/>
                  </a:schemeClr>
                </a:solidFill>
              </a:rPr>
              <a:t>Abstract</a:t>
            </a:r>
          </a:p>
        </p:txBody>
      </p:sp>
      <p:sp>
        <p:nvSpPr>
          <p:cNvPr id="15" name="Text Box 194"/>
          <p:cNvSpPr txBox="1">
            <a:spLocks noChangeArrowheads="1"/>
          </p:cNvSpPr>
          <p:nvPr/>
        </p:nvSpPr>
        <p:spPr bwMode="auto">
          <a:xfrm>
            <a:off x="12147656" y="18592801"/>
            <a:ext cx="8623091" cy="11044916"/>
          </a:xfrm>
          <a:prstGeom prst="rect">
            <a:avLst/>
          </a:prstGeom>
          <a:solidFill>
            <a:schemeClr val="bg1"/>
          </a:solidFill>
          <a:ln w="12700">
            <a:solidFill>
              <a:schemeClr val="accent1">
                <a:lumMod val="75000"/>
              </a:schemeClr>
            </a:solidFill>
          </a:ln>
          <a:effectLst/>
        </p:spPr>
        <p:txBody>
          <a:bodyPr lIns="178399" tIns="178399" rIns="178399" bIns="178399">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3075" dirty="0">
                <a:latin typeface="Calibri" panose="020F0502020204030204" pitchFamily="34" charset="0"/>
              </a:rPr>
              <a:t>Click here to insert your Results text. Type it in or copy and paste from your Word document or other source.</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This text box will automatically re-size to your text. To turn off that feature, right click inside this box and go to </a:t>
            </a:r>
            <a:r>
              <a:rPr lang="en-US" sz="3075" b="1" dirty="0">
                <a:latin typeface="Calibri" panose="020F0502020204030204" pitchFamily="34" charset="0"/>
              </a:rPr>
              <a:t>Format Shape, Text Box, Autofit</a:t>
            </a:r>
            <a:r>
              <a:rPr lang="en-US" sz="3075" dirty="0">
                <a:latin typeface="Calibri" panose="020F0502020204030204" pitchFamily="34" charset="0"/>
              </a:rPr>
              <a:t>, and select the “Do Not Autofit” radio button.</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Zoom out to 100% to preview what this will look like on your printed poster.</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Speaking of Results, yours will look better if you remember to run a spell-check on your poster! After you’ve added your content click on </a:t>
            </a:r>
            <a:r>
              <a:rPr lang="en-US" sz="3075" b="1" dirty="0">
                <a:latin typeface="Calibri" panose="020F0502020204030204" pitchFamily="34" charset="0"/>
              </a:rPr>
              <a:t>Review</a:t>
            </a:r>
            <a:r>
              <a:rPr lang="en-US" sz="3075" dirty="0">
                <a:latin typeface="Calibri" panose="020F0502020204030204" pitchFamily="34" charset="0"/>
              </a:rPr>
              <a:t>, </a:t>
            </a:r>
            <a:r>
              <a:rPr lang="en-US" sz="3075" b="1" dirty="0">
                <a:latin typeface="Calibri" panose="020F0502020204030204" pitchFamily="34" charset="0"/>
              </a:rPr>
              <a:t>Spelling</a:t>
            </a:r>
            <a:r>
              <a:rPr lang="en-US" sz="3075" dirty="0">
                <a:latin typeface="Calibri" panose="020F0502020204030204" pitchFamily="34" charset="0"/>
              </a:rPr>
              <a:t>, or press F7.</a:t>
            </a:r>
          </a:p>
        </p:txBody>
      </p:sp>
      <p:sp>
        <p:nvSpPr>
          <p:cNvPr id="33" name="Rectangle 32"/>
          <p:cNvSpPr/>
          <p:nvPr/>
        </p:nvSpPr>
        <p:spPr>
          <a:xfrm>
            <a:off x="2662254" y="17678401"/>
            <a:ext cx="8623091"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199" tIns="44600" rIns="89199" bIns="44600" rtlCol="0" anchor="ctr"/>
          <a:lstStyle/>
          <a:p>
            <a:pPr algn="ctr"/>
            <a:r>
              <a:rPr lang="en-US" sz="5540" b="1" dirty="0">
                <a:solidFill>
                  <a:schemeClr val="accent3">
                    <a:lumMod val="20000"/>
                    <a:lumOff val="80000"/>
                  </a:schemeClr>
                </a:solidFill>
              </a:rPr>
              <a:t>Introduction</a:t>
            </a:r>
          </a:p>
        </p:txBody>
      </p:sp>
      <p:sp>
        <p:nvSpPr>
          <p:cNvPr id="13" name="Text Box 192"/>
          <p:cNvSpPr txBox="1">
            <a:spLocks noChangeArrowheads="1"/>
          </p:cNvSpPr>
          <p:nvPr/>
        </p:nvSpPr>
        <p:spPr bwMode="auto">
          <a:xfrm>
            <a:off x="12147656" y="8077200"/>
            <a:ext cx="8623091" cy="8740854"/>
          </a:xfrm>
          <a:prstGeom prst="rect">
            <a:avLst/>
          </a:prstGeom>
          <a:solidFill>
            <a:schemeClr val="bg1"/>
          </a:solidFill>
          <a:ln w="12700">
            <a:solidFill>
              <a:schemeClr val="accent1">
                <a:lumMod val="75000"/>
              </a:schemeClr>
            </a:solidFill>
          </a:ln>
          <a:effectLst/>
        </p:spPr>
        <p:txBody>
          <a:bodyPr lIns="178399" tIns="178399" rIns="178399" bIns="178399">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3075" dirty="0">
                <a:latin typeface="Calibri" panose="020F0502020204030204" pitchFamily="34" charset="0"/>
              </a:rPr>
              <a:t>Click here to insert your Methods and Materials text. Type it in or copy and paste from your Word document or other source.</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This text box will automatically re-size to your text. To turn off that feature, right click inside this box and go to </a:t>
            </a:r>
            <a:r>
              <a:rPr lang="en-US" sz="3075" b="1" dirty="0">
                <a:latin typeface="Calibri" panose="020F0502020204030204" pitchFamily="34" charset="0"/>
              </a:rPr>
              <a:t>Format Shape, Text Box, Autofit</a:t>
            </a:r>
            <a:r>
              <a:rPr lang="en-US" sz="3075" dirty="0">
                <a:latin typeface="Calibri" panose="020F0502020204030204" pitchFamily="34" charset="0"/>
              </a:rPr>
              <a:t>, and select the “Do Not Autofit” radio button.</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Zoom out to 100% to preview what this will look like on your printed poster.</a:t>
            </a:r>
          </a:p>
        </p:txBody>
      </p:sp>
      <p:sp>
        <p:nvSpPr>
          <p:cNvPr id="34" name="Rectangle 33"/>
          <p:cNvSpPr/>
          <p:nvPr/>
        </p:nvSpPr>
        <p:spPr>
          <a:xfrm>
            <a:off x="12147656" y="7162800"/>
            <a:ext cx="8623091"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199" tIns="44600" rIns="89199" bIns="44600" rtlCol="0" anchor="ctr"/>
          <a:lstStyle/>
          <a:p>
            <a:pPr algn="ctr"/>
            <a:r>
              <a:rPr lang="en-US" sz="5540" b="1" dirty="0">
                <a:solidFill>
                  <a:schemeClr val="accent3">
                    <a:lumMod val="20000"/>
                    <a:lumOff val="80000"/>
                  </a:schemeClr>
                </a:solidFill>
              </a:rPr>
              <a:t>Methods and Materials</a:t>
            </a:r>
          </a:p>
        </p:txBody>
      </p:sp>
      <p:sp>
        <p:nvSpPr>
          <p:cNvPr id="12" name="Text Box 191"/>
          <p:cNvSpPr txBox="1">
            <a:spLocks noChangeArrowheads="1"/>
          </p:cNvSpPr>
          <p:nvPr/>
        </p:nvSpPr>
        <p:spPr bwMode="auto">
          <a:xfrm>
            <a:off x="21633056" y="18592801"/>
            <a:ext cx="8623091" cy="8740854"/>
          </a:xfrm>
          <a:prstGeom prst="rect">
            <a:avLst/>
          </a:prstGeom>
          <a:solidFill>
            <a:schemeClr val="bg1"/>
          </a:solidFill>
          <a:ln w="12700">
            <a:solidFill>
              <a:schemeClr val="accent1">
                <a:lumMod val="75000"/>
              </a:schemeClr>
            </a:solidFill>
          </a:ln>
          <a:effectLst/>
        </p:spPr>
        <p:txBody>
          <a:bodyPr lIns="178399" tIns="178399" rIns="178399" bIns="178399">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3075" dirty="0">
                <a:latin typeface="Calibri" panose="020F0502020204030204" pitchFamily="34" charset="0"/>
              </a:rPr>
              <a:t>Click here to insert your Discussion text. Type it in or copy and paste from your Word document or other source.</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This text box will automatically re-size to your text. To turn off that feature, right click inside this box and go to </a:t>
            </a:r>
            <a:r>
              <a:rPr lang="en-US" sz="3075" b="1" dirty="0">
                <a:latin typeface="Calibri" panose="020F0502020204030204" pitchFamily="34" charset="0"/>
              </a:rPr>
              <a:t>Format Shape, Text Box, Autofit</a:t>
            </a:r>
            <a:r>
              <a:rPr lang="en-US" sz="3075" dirty="0">
                <a:latin typeface="Calibri" panose="020F0502020204030204" pitchFamily="34" charset="0"/>
              </a:rPr>
              <a:t>, and select the “Do Not Autofit” radio button.</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Zoom out to 100% to preview what this will look like on your printed poster.</a:t>
            </a:r>
          </a:p>
        </p:txBody>
      </p:sp>
      <p:sp>
        <p:nvSpPr>
          <p:cNvPr id="35" name="Rectangle 34"/>
          <p:cNvSpPr/>
          <p:nvPr/>
        </p:nvSpPr>
        <p:spPr>
          <a:xfrm>
            <a:off x="21633056" y="17678401"/>
            <a:ext cx="8623091"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199" tIns="44600" rIns="89199" bIns="44600" rtlCol="0" anchor="ctr"/>
          <a:lstStyle/>
          <a:p>
            <a:pPr algn="ctr"/>
            <a:r>
              <a:rPr lang="en-US" sz="5540" b="1" dirty="0">
                <a:solidFill>
                  <a:schemeClr val="accent3">
                    <a:lumMod val="20000"/>
                    <a:lumOff val="80000"/>
                  </a:schemeClr>
                </a:solidFill>
              </a:rPr>
              <a:t>Discussion</a:t>
            </a:r>
          </a:p>
        </p:txBody>
      </p:sp>
      <p:sp>
        <p:nvSpPr>
          <p:cNvPr id="14" name="Text Box 193"/>
          <p:cNvSpPr txBox="1">
            <a:spLocks noChangeArrowheads="1"/>
          </p:cNvSpPr>
          <p:nvPr/>
        </p:nvSpPr>
        <p:spPr bwMode="auto">
          <a:xfrm>
            <a:off x="21633056" y="29108401"/>
            <a:ext cx="8623091" cy="8740854"/>
          </a:xfrm>
          <a:prstGeom prst="rect">
            <a:avLst/>
          </a:prstGeom>
          <a:solidFill>
            <a:schemeClr val="bg1"/>
          </a:solidFill>
          <a:ln w="12700">
            <a:solidFill>
              <a:schemeClr val="accent1">
                <a:lumMod val="75000"/>
              </a:schemeClr>
            </a:solidFill>
          </a:ln>
          <a:effectLst/>
        </p:spPr>
        <p:txBody>
          <a:bodyPr lIns="178399" tIns="178399" rIns="178399" bIns="178399">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3075" dirty="0">
                <a:latin typeface="Calibri" panose="020F0502020204030204" pitchFamily="34" charset="0"/>
              </a:rPr>
              <a:t>Click here to insert your Conclusions text. Type it in or copy and paste from your Word document or other source.</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This text box will automatically re-size to your text. To turn off that feature, right click inside this box and go to </a:t>
            </a:r>
            <a:r>
              <a:rPr lang="en-US" sz="3075" b="1" dirty="0">
                <a:latin typeface="Calibri" panose="020F0502020204030204" pitchFamily="34" charset="0"/>
              </a:rPr>
              <a:t>Format Shape, Text Box, Autofit</a:t>
            </a:r>
            <a:r>
              <a:rPr lang="en-US" sz="3075" dirty="0">
                <a:latin typeface="Calibri" panose="020F0502020204030204" pitchFamily="34" charset="0"/>
              </a:rPr>
              <a:t>, and select the “Do Not Autofit” radio button.</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To change the font style of this text box: Click on the border once to highlight the entire text box, then select a different font or font size that suits you. This text is Calibri 30pt and is easily read up to 4 feet away on an A0 poster.</a:t>
            </a:r>
          </a:p>
          <a:p>
            <a:pPr eaLnBrk="1" hangingPunct="1"/>
            <a:endParaRPr lang="en-US" sz="3075" dirty="0">
              <a:latin typeface="Calibri" panose="020F0502020204030204" pitchFamily="34" charset="0"/>
            </a:endParaRPr>
          </a:p>
          <a:p>
            <a:pPr eaLnBrk="1" hangingPunct="1"/>
            <a:r>
              <a:rPr lang="en-US" sz="3075" dirty="0">
                <a:latin typeface="Calibri" panose="020F0502020204030204" pitchFamily="34" charset="0"/>
              </a:rPr>
              <a:t>Zoom out to 100% to preview what this will look like on your printed poster.</a:t>
            </a:r>
          </a:p>
        </p:txBody>
      </p:sp>
      <p:sp>
        <p:nvSpPr>
          <p:cNvPr id="36" name="Rectangle 35"/>
          <p:cNvSpPr/>
          <p:nvPr/>
        </p:nvSpPr>
        <p:spPr>
          <a:xfrm>
            <a:off x="21633056" y="28194001"/>
            <a:ext cx="8623091"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199" tIns="44600" rIns="89199" bIns="44600" rtlCol="0" anchor="ctr"/>
          <a:lstStyle/>
          <a:p>
            <a:pPr algn="ctr"/>
            <a:r>
              <a:rPr lang="en-US" sz="5540" b="1" dirty="0">
                <a:solidFill>
                  <a:schemeClr val="accent3">
                    <a:lumMod val="20000"/>
                    <a:lumOff val="80000"/>
                  </a:schemeClr>
                </a:solidFill>
              </a:rPr>
              <a:t>Conclusions</a:t>
            </a:r>
          </a:p>
        </p:txBody>
      </p:sp>
      <p:graphicFrame>
        <p:nvGraphicFramePr>
          <p:cNvPr id="44" name="Content Placeholder 114" descr="Sample table with 4 columns, 7 rows." title="Sample Table"/>
          <p:cNvGraphicFramePr/>
          <p:nvPr/>
        </p:nvGraphicFramePr>
        <p:xfrm>
          <a:off x="12177912" y="31219856"/>
          <a:ext cx="8623092" cy="6629399"/>
        </p:xfrm>
        <a:graphic>
          <a:graphicData uri="http://schemas.openxmlformats.org/drawingml/2006/table">
            <a:tbl>
              <a:tblPr firstRow="1" bandRow="1">
                <a:tableStyleId>{F5AB1C69-6EDB-4FF4-983F-18BD219EF322}</a:tableStyleId>
              </a:tblPr>
              <a:tblGrid>
                <a:gridCol w="2155773">
                  <a:extLst>
                    <a:ext uri="{9D8B030D-6E8A-4147-A177-3AD203B41FA5}">
                      <a16:colId xmlns:a16="http://schemas.microsoft.com/office/drawing/2014/main" val="20000"/>
                    </a:ext>
                  </a:extLst>
                </a:gridCol>
                <a:gridCol w="2155773">
                  <a:extLst>
                    <a:ext uri="{9D8B030D-6E8A-4147-A177-3AD203B41FA5}">
                      <a16:colId xmlns:a16="http://schemas.microsoft.com/office/drawing/2014/main" val="20001"/>
                    </a:ext>
                  </a:extLst>
                </a:gridCol>
                <a:gridCol w="2155773">
                  <a:extLst>
                    <a:ext uri="{9D8B030D-6E8A-4147-A177-3AD203B41FA5}">
                      <a16:colId xmlns:a16="http://schemas.microsoft.com/office/drawing/2014/main" val="20002"/>
                    </a:ext>
                  </a:extLst>
                </a:gridCol>
                <a:gridCol w="2155773">
                  <a:extLst>
                    <a:ext uri="{9D8B030D-6E8A-4147-A177-3AD203B41FA5}">
                      <a16:colId xmlns:a16="http://schemas.microsoft.com/office/drawing/2014/main" val="20003"/>
                    </a:ext>
                  </a:extLst>
                </a:gridCol>
              </a:tblGrid>
              <a:tr h="947057">
                <a:tc>
                  <a:txBody>
                    <a:bodyPr/>
                    <a:lstStyle/>
                    <a:p>
                      <a:endParaRPr lang="en-US" sz="3200" dirty="0"/>
                    </a:p>
                  </a:txBody>
                  <a:tcPr marL="86231" marR="86231" anchor="ctr">
                    <a:solidFill>
                      <a:schemeClr val="accent1">
                        <a:lumMod val="75000"/>
                      </a:schemeClr>
                    </a:solidFill>
                  </a:tcPr>
                </a:tc>
                <a:tc>
                  <a:txBody>
                    <a:bodyPr/>
                    <a:lstStyle/>
                    <a:p>
                      <a:pPr algn="ctr"/>
                      <a:r>
                        <a:rPr lang="en-US" sz="3200" dirty="0"/>
                        <a:t>Heading</a:t>
                      </a:r>
                    </a:p>
                  </a:txBody>
                  <a:tcPr marL="86231" marR="86231" anchor="ctr">
                    <a:solidFill>
                      <a:schemeClr val="accent1">
                        <a:lumMod val="75000"/>
                      </a:schemeClr>
                    </a:solidFill>
                  </a:tcPr>
                </a:tc>
                <a:tc>
                  <a:txBody>
                    <a:bodyPr/>
                    <a:lstStyle/>
                    <a:p>
                      <a:pPr algn="ctr"/>
                      <a:r>
                        <a:rPr lang="en-US" sz="3200" dirty="0"/>
                        <a:t>Heading</a:t>
                      </a:r>
                    </a:p>
                  </a:txBody>
                  <a:tcPr marL="86231" marR="86231" anchor="ctr">
                    <a:solidFill>
                      <a:schemeClr val="accent1">
                        <a:lumMod val="75000"/>
                      </a:schemeClr>
                    </a:solidFill>
                  </a:tcPr>
                </a:tc>
                <a:tc>
                  <a:txBody>
                    <a:bodyPr/>
                    <a:lstStyle/>
                    <a:p>
                      <a:pPr algn="ctr"/>
                      <a:r>
                        <a:rPr lang="en-US" sz="3200" dirty="0"/>
                        <a:t>Heading</a:t>
                      </a:r>
                    </a:p>
                  </a:txBody>
                  <a:tcPr marL="86231" marR="86231" anchor="ctr">
                    <a:solidFill>
                      <a:schemeClr val="accent1">
                        <a:lumMod val="75000"/>
                      </a:schemeClr>
                    </a:solidFill>
                  </a:tcPr>
                </a:tc>
                <a:extLst>
                  <a:ext uri="{0D108BD9-81ED-4DB2-BD59-A6C34878D82A}">
                    <a16:rowId xmlns:a16="http://schemas.microsoft.com/office/drawing/2014/main" val="10000"/>
                  </a:ext>
                </a:extLst>
              </a:tr>
              <a:tr h="947057">
                <a:tc>
                  <a:txBody>
                    <a:bodyPr/>
                    <a:lstStyle/>
                    <a:p>
                      <a:r>
                        <a:rPr lang="en-US" sz="3200" dirty="0"/>
                        <a:t>Item</a:t>
                      </a:r>
                    </a:p>
                  </a:txBody>
                  <a:tcPr marL="86231" marR="86231" anchor="ctr"/>
                </a:tc>
                <a:tc>
                  <a:txBody>
                    <a:bodyPr/>
                    <a:lstStyle/>
                    <a:p>
                      <a:pPr algn="ctr"/>
                      <a:r>
                        <a:rPr lang="en-US" sz="3200" dirty="0"/>
                        <a:t>800</a:t>
                      </a:r>
                    </a:p>
                  </a:txBody>
                  <a:tcPr marL="86231" marR="86231" anchor="ctr"/>
                </a:tc>
                <a:tc>
                  <a:txBody>
                    <a:bodyPr/>
                    <a:lstStyle/>
                    <a:p>
                      <a:pPr algn="ctr"/>
                      <a:r>
                        <a:rPr lang="en-US" sz="3200" dirty="0"/>
                        <a:t>790</a:t>
                      </a:r>
                    </a:p>
                  </a:txBody>
                  <a:tcPr marL="86231" marR="86231" anchor="ctr"/>
                </a:tc>
                <a:tc>
                  <a:txBody>
                    <a:bodyPr/>
                    <a:lstStyle/>
                    <a:p>
                      <a:pPr algn="ctr"/>
                      <a:r>
                        <a:rPr lang="en-US" sz="3200" dirty="0"/>
                        <a:t>4001</a:t>
                      </a:r>
                    </a:p>
                  </a:txBody>
                  <a:tcPr marL="86231" marR="86231" anchor="ctr"/>
                </a:tc>
                <a:extLst>
                  <a:ext uri="{0D108BD9-81ED-4DB2-BD59-A6C34878D82A}">
                    <a16:rowId xmlns:a16="http://schemas.microsoft.com/office/drawing/2014/main" val="10001"/>
                  </a:ext>
                </a:extLst>
              </a:tr>
              <a:tr h="947057">
                <a:tc>
                  <a:txBody>
                    <a:bodyPr/>
                    <a:lstStyle/>
                    <a:p>
                      <a:r>
                        <a:rPr lang="en-US" sz="3200" dirty="0"/>
                        <a:t>Item</a:t>
                      </a:r>
                    </a:p>
                  </a:txBody>
                  <a:tcPr marL="86231" marR="86231" anchor="ctr"/>
                </a:tc>
                <a:tc>
                  <a:txBody>
                    <a:bodyPr/>
                    <a:lstStyle/>
                    <a:p>
                      <a:pPr algn="ctr"/>
                      <a:r>
                        <a:rPr lang="en-US" sz="3200" dirty="0"/>
                        <a:t>356</a:t>
                      </a:r>
                    </a:p>
                  </a:txBody>
                  <a:tcPr marL="86231" marR="86231" anchor="ctr"/>
                </a:tc>
                <a:tc>
                  <a:txBody>
                    <a:bodyPr/>
                    <a:lstStyle/>
                    <a:p>
                      <a:pPr algn="ctr"/>
                      <a:r>
                        <a:rPr lang="en-US" sz="3200" dirty="0"/>
                        <a:t>856</a:t>
                      </a:r>
                    </a:p>
                  </a:txBody>
                  <a:tcPr marL="86231" marR="86231" anchor="ctr"/>
                </a:tc>
                <a:tc>
                  <a:txBody>
                    <a:bodyPr/>
                    <a:lstStyle/>
                    <a:p>
                      <a:pPr algn="ctr"/>
                      <a:r>
                        <a:rPr lang="en-US" sz="3200" dirty="0"/>
                        <a:t>290</a:t>
                      </a:r>
                    </a:p>
                  </a:txBody>
                  <a:tcPr marL="86231" marR="86231" anchor="ctr"/>
                </a:tc>
                <a:extLst>
                  <a:ext uri="{0D108BD9-81ED-4DB2-BD59-A6C34878D82A}">
                    <a16:rowId xmlns:a16="http://schemas.microsoft.com/office/drawing/2014/main" val="10002"/>
                  </a:ext>
                </a:extLst>
              </a:tr>
              <a:tr h="947057">
                <a:tc>
                  <a:txBody>
                    <a:bodyPr/>
                    <a:lstStyle/>
                    <a:p>
                      <a:r>
                        <a:rPr lang="en-US" sz="3200" dirty="0"/>
                        <a:t>Item</a:t>
                      </a:r>
                    </a:p>
                  </a:txBody>
                  <a:tcPr marL="86231" marR="86231" anchor="ctr"/>
                </a:tc>
                <a:tc>
                  <a:txBody>
                    <a:bodyPr/>
                    <a:lstStyle/>
                    <a:p>
                      <a:pPr algn="ctr"/>
                      <a:r>
                        <a:rPr lang="en-US" sz="3200" dirty="0"/>
                        <a:t>228</a:t>
                      </a:r>
                    </a:p>
                  </a:txBody>
                  <a:tcPr marL="86231" marR="86231" anchor="ctr"/>
                </a:tc>
                <a:tc>
                  <a:txBody>
                    <a:bodyPr/>
                    <a:lstStyle/>
                    <a:p>
                      <a:pPr algn="ctr"/>
                      <a:r>
                        <a:rPr lang="en-US" sz="3200" dirty="0"/>
                        <a:t>134</a:t>
                      </a:r>
                    </a:p>
                  </a:txBody>
                  <a:tcPr marL="86231" marR="86231" anchor="ctr"/>
                </a:tc>
                <a:tc>
                  <a:txBody>
                    <a:bodyPr/>
                    <a:lstStyle/>
                    <a:p>
                      <a:pPr algn="ctr"/>
                      <a:r>
                        <a:rPr lang="en-US" sz="3200" dirty="0"/>
                        <a:t>238</a:t>
                      </a:r>
                    </a:p>
                  </a:txBody>
                  <a:tcPr marL="86231" marR="86231" anchor="ctr"/>
                </a:tc>
                <a:extLst>
                  <a:ext uri="{0D108BD9-81ED-4DB2-BD59-A6C34878D82A}">
                    <a16:rowId xmlns:a16="http://schemas.microsoft.com/office/drawing/2014/main" val="10003"/>
                  </a:ext>
                </a:extLst>
              </a:tr>
              <a:tr h="947057">
                <a:tc>
                  <a:txBody>
                    <a:bodyPr/>
                    <a:lstStyle/>
                    <a:p>
                      <a:r>
                        <a:rPr lang="en-US" sz="3200" dirty="0"/>
                        <a:t>Item</a:t>
                      </a:r>
                    </a:p>
                  </a:txBody>
                  <a:tcPr marL="86231" marR="86231" anchor="ctr"/>
                </a:tc>
                <a:tc>
                  <a:txBody>
                    <a:bodyPr/>
                    <a:lstStyle/>
                    <a:p>
                      <a:pPr algn="ctr"/>
                      <a:r>
                        <a:rPr lang="en-US" sz="3200" dirty="0"/>
                        <a:t>954</a:t>
                      </a:r>
                    </a:p>
                  </a:txBody>
                  <a:tcPr marL="86231" marR="86231" anchor="ctr"/>
                </a:tc>
                <a:tc>
                  <a:txBody>
                    <a:bodyPr/>
                    <a:lstStyle/>
                    <a:p>
                      <a:pPr algn="ctr"/>
                      <a:r>
                        <a:rPr lang="en-US" sz="3200" dirty="0"/>
                        <a:t>875</a:t>
                      </a:r>
                    </a:p>
                  </a:txBody>
                  <a:tcPr marL="86231" marR="86231" anchor="ctr"/>
                </a:tc>
                <a:tc>
                  <a:txBody>
                    <a:bodyPr/>
                    <a:lstStyle/>
                    <a:p>
                      <a:pPr algn="ctr"/>
                      <a:r>
                        <a:rPr lang="en-US" sz="3200" dirty="0"/>
                        <a:t>976</a:t>
                      </a:r>
                    </a:p>
                  </a:txBody>
                  <a:tcPr marL="86231" marR="86231" anchor="ctr"/>
                </a:tc>
                <a:extLst>
                  <a:ext uri="{0D108BD9-81ED-4DB2-BD59-A6C34878D82A}">
                    <a16:rowId xmlns:a16="http://schemas.microsoft.com/office/drawing/2014/main" val="10004"/>
                  </a:ext>
                </a:extLst>
              </a:tr>
              <a:tr h="947057">
                <a:tc>
                  <a:txBody>
                    <a:bodyPr/>
                    <a:lstStyle/>
                    <a:p>
                      <a:r>
                        <a:rPr lang="en-US" sz="3200" dirty="0"/>
                        <a:t>Item</a:t>
                      </a:r>
                    </a:p>
                  </a:txBody>
                  <a:tcPr marL="86231" marR="86231" anchor="ctr"/>
                </a:tc>
                <a:tc>
                  <a:txBody>
                    <a:bodyPr/>
                    <a:lstStyle/>
                    <a:p>
                      <a:pPr algn="ctr"/>
                      <a:r>
                        <a:rPr lang="en-US" sz="3200" dirty="0"/>
                        <a:t>324</a:t>
                      </a:r>
                    </a:p>
                  </a:txBody>
                  <a:tcPr marL="86231" marR="86231" anchor="ctr"/>
                </a:tc>
                <a:tc>
                  <a:txBody>
                    <a:bodyPr/>
                    <a:lstStyle/>
                    <a:p>
                      <a:pPr algn="ctr"/>
                      <a:r>
                        <a:rPr lang="en-US" sz="3200" dirty="0"/>
                        <a:t>325</a:t>
                      </a:r>
                    </a:p>
                  </a:txBody>
                  <a:tcPr marL="86231" marR="86231" anchor="ctr"/>
                </a:tc>
                <a:tc>
                  <a:txBody>
                    <a:bodyPr/>
                    <a:lstStyle/>
                    <a:p>
                      <a:pPr algn="ctr"/>
                      <a:r>
                        <a:rPr lang="en-US" sz="3200" dirty="0"/>
                        <a:t>301</a:t>
                      </a:r>
                    </a:p>
                  </a:txBody>
                  <a:tcPr marL="86231" marR="86231" anchor="ctr"/>
                </a:tc>
                <a:extLst>
                  <a:ext uri="{0D108BD9-81ED-4DB2-BD59-A6C34878D82A}">
                    <a16:rowId xmlns:a16="http://schemas.microsoft.com/office/drawing/2014/main" val="10005"/>
                  </a:ext>
                </a:extLst>
              </a:tr>
              <a:tr h="947057">
                <a:tc>
                  <a:txBody>
                    <a:bodyPr/>
                    <a:lstStyle/>
                    <a:p>
                      <a:r>
                        <a:rPr lang="en-US" sz="3200" dirty="0"/>
                        <a:t>Item</a:t>
                      </a:r>
                    </a:p>
                  </a:txBody>
                  <a:tcPr marL="86231" marR="86231" anchor="ctr"/>
                </a:tc>
                <a:tc>
                  <a:txBody>
                    <a:bodyPr/>
                    <a:lstStyle/>
                    <a:p>
                      <a:pPr algn="ctr"/>
                      <a:r>
                        <a:rPr lang="en-US" sz="3200" dirty="0"/>
                        <a:t>199</a:t>
                      </a:r>
                    </a:p>
                  </a:txBody>
                  <a:tcPr marL="86231" marR="86231" anchor="ctr"/>
                </a:tc>
                <a:tc>
                  <a:txBody>
                    <a:bodyPr/>
                    <a:lstStyle/>
                    <a:p>
                      <a:pPr algn="ctr"/>
                      <a:r>
                        <a:rPr lang="en-US" sz="3200" dirty="0"/>
                        <a:t>137</a:t>
                      </a:r>
                    </a:p>
                  </a:txBody>
                  <a:tcPr marL="86231" marR="86231" anchor="ctr"/>
                </a:tc>
                <a:tc>
                  <a:txBody>
                    <a:bodyPr/>
                    <a:lstStyle/>
                    <a:p>
                      <a:pPr algn="ctr"/>
                      <a:r>
                        <a:rPr lang="en-US" sz="3200" dirty="0"/>
                        <a:t>186</a:t>
                      </a:r>
                    </a:p>
                  </a:txBody>
                  <a:tcPr marL="86231" marR="86231" anchor="ct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11" name="Text Box 190"/>
              <p:cNvSpPr txBox="1">
                <a:spLocks noChangeArrowheads="1"/>
              </p:cNvSpPr>
              <p:nvPr/>
            </p:nvSpPr>
            <p:spPr bwMode="auto">
              <a:xfrm>
                <a:off x="2662254" y="18604114"/>
                <a:ext cx="8623091" cy="15934121"/>
              </a:xfrm>
              <a:prstGeom prst="rect">
                <a:avLst/>
              </a:prstGeom>
              <a:solidFill>
                <a:schemeClr val="bg1"/>
              </a:solidFill>
              <a:ln w="12700">
                <a:solidFill>
                  <a:schemeClr val="accent1">
                    <a:lumMod val="75000"/>
                  </a:schemeClr>
                </a:solidFill>
              </a:ln>
              <a:effectLst/>
            </p:spPr>
            <p:txBody>
              <a:bodyPr lIns="178399" tIns="178399" rIns="178399" bIns="178399">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3075" b="1" dirty="0">
                    <a:latin typeface="+mn-lt"/>
                  </a:rPr>
                  <a:t>Genigraphics®</a:t>
                </a:r>
                <a:r>
                  <a:rPr lang="en-US" sz="3075" dirty="0">
                    <a:latin typeface="+mn-lt"/>
                  </a:rPr>
                  <a:t> has provided this template to assist in preparation of a medical or scientific research poster. The dimensions are set to A0 international paper size (46.8” high by 33.1” wide) but prints can be scaled up or down in size to any dimension with the same aspect ratio. For example, if you order an A1 poster (33.1” high by 23.4” wide) using this template, we will print the file at 70.6% of its original size. </a:t>
                </a:r>
                <a:r>
                  <a:rPr lang="en-US" sz="3075" b="1" dirty="0">
                    <a:latin typeface="+mn-lt"/>
                  </a:rPr>
                  <a:t>The most critical factor is that your template and poster dimensions must be proportional:</a:t>
                </a:r>
              </a:p>
              <a:p>
                <a:pPr eaLnBrk="1" hangingPunct="1"/>
                <a:endParaRPr lang="en-US" sz="3075" b="1" dirty="0">
                  <a:latin typeface="+mn-lt"/>
                </a:endParaRPr>
              </a:p>
              <a:p>
                <a:pPr eaLnBrk="1" hangingPunct="1"/>
                <a14:m>
                  <m:oMathPara xmlns:m="http://schemas.openxmlformats.org/officeDocument/2006/math">
                    <m:oMathParaPr>
                      <m:jc m:val="centerGroup"/>
                    </m:oMathParaPr>
                    <m:oMath xmlns:m="http://schemas.openxmlformats.org/officeDocument/2006/math">
                      <m:box>
                        <m:boxPr>
                          <m:ctrlPr>
                            <a:rPr lang="en-US" sz="3075" b="1" i="1">
                              <a:latin typeface="Cambria Math" panose="02040503050406030204" pitchFamily="18" charset="0"/>
                            </a:rPr>
                          </m:ctrlPr>
                        </m:boxPr>
                        <m:e>
                          <m:f>
                            <m:fPr>
                              <m:ctrlPr>
                                <a:rPr lang="en-US" sz="3075" b="1" i="1">
                                  <a:latin typeface="Cambria Math" panose="02040503050406030204" pitchFamily="18" charset="0"/>
                                </a:rPr>
                              </m:ctrlPr>
                            </m:fPr>
                            <m:num>
                              <m:r>
                                <a:rPr lang="en-US" sz="3075" b="1" i="1">
                                  <a:latin typeface="Cambria Math" panose="02040503050406030204"/>
                                </a:rPr>
                                <m:t>𝒕𝒆𝒎𝒑𝒍𝒂𝒕𝒆</m:t>
                              </m:r>
                              <m:r>
                                <a:rPr lang="en-US" sz="3075" b="1" i="1">
                                  <a:latin typeface="Cambria Math" panose="02040503050406030204"/>
                                </a:rPr>
                                <m:t> </m:t>
                              </m:r>
                              <m:r>
                                <a:rPr lang="en-US" sz="3075" b="1" i="1">
                                  <a:latin typeface="Cambria Math" panose="02040503050406030204"/>
                                </a:rPr>
                                <m:t>𝒉𝒆𝒊𝒈𝒉𝒕</m:t>
                              </m:r>
                            </m:num>
                            <m:den>
                              <m:r>
                                <a:rPr lang="en-US" sz="3075" b="1" i="1">
                                  <a:latin typeface="Cambria Math" panose="02040503050406030204"/>
                                </a:rPr>
                                <m:t>𝒕𝒆𝒎𝒑𝒍𝒂𝒕𝒆</m:t>
                              </m:r>
                              <m:r>
                                <a:rPr lang="en-US" sz="3075" b="1" i="1">
                                  <a:latin typeface="Cambria Math" panose="02040503050406030204"/>
                                </a:rPr>
                                <m:t> </m:t>
                              </m:r>
                              <m:r>
                                <a:rPr lang="en-US" sz="3075" b="1" i="1">
                                  <a:latin typeface="Cambria Math" panose="02040503050406030204"/>
                                </a:rPr>
                                <m:t>𝒘𝒊𝒅𝒕𝒉</m:t>
                              </m:r>
                            </m:den>
                          </m:f>
                        </m:e>
                      </m:box>
                      <m:r>
                        <a:rPr lang="en-US" sz="3075" b="1" i="1">
                          <a:latin typeface="Cambria Math" panose="02040503050406030204"/>
                        </a:rPr>
                        <m:t> = </m:t>
                      </m:r>
                      <m:box>
                        <m:boxPr>
                          <m:ctrlPr>
                            <a:rPr lang="en-US" sz="3075" b="1" i="1">
                              <a:latin typeface="Cambria Math" panose="02040503050406030204" pitchFamily="18" charset="0"/>
                            </a:rPr>
                          </m:ctrlPr>
                        </m:boxPr>
                        <m:e>
                          <m:f>
                            <m:fPr>
                              <m:ctrlPr>
                                <a:rPr lang="en-US" sz="3075" b="1" i="1">
                                  <a:latin typeface="Cambria Math" panose="02040503050406030204" pitchFamily="18" charset="0"/>
                                </a:rPr>
                              </m:ctrlPr>
                            </m:fPr>
                            <m:num>
                              <m:r>
                                <a:rPr lang="en-US" sz="3075" b="1" i="1">
                                  <a:latin typeface="Cambria Math" panose="02040503050406030204"/>
                                </a:rPr>
                                <m:t>𝒅𝒆𝒔𝒊𝒓𝒆𝒅</m:t>
                              </m:r>
                              <m:r>
                                <a:rPr lang="en-US" sz="3075" b="1" i="1">
                                  <a:latin typeface="Cambria Math" panose="02040503050406030204"/>
                                </a:rPr>
                                <m:t> </m:t>
                              </m:r>
                              <m:r>
                                <a:rPr lang="en-US" sz="3075" b="1" i="1">
                                  <a:latin typeface="Cambria Math" panose="02040503050406030204"/>
                                </a:rPr>
                                <m:t>𝒑𝒓𝒊𝒏𝒕</m:t>
                              </m:r>
                              <m:r>
                                <a:rPr lang="en-US" sz="3075" b="1" i="1">
                                  <a:latin typeface="Cambria Math" panose="02040503050406030204"/>
                                </a:rPr>
                                <m:t> </m:t>
                              </m:r>
                              <m:r>
                                <a:rPr lang="en-US" sz="3075" b="1" i="1">
                                  <a:latin typeface="Cambria Math" panose="02040503050406030204"/>
                                </a:rPr>
                                <m:t>𝒉𝒆𝒊𝒈𝒉𝒕</m:t>
                              </m:r>
                            </m:num>
                            <m:den>
                              <m:r>
                                <a:rPr lang="en-US" sz="3075" b="1" i="1">
                                  <a:latin typeface="Cambria Math" panose="02040503050406030204"/>
                                </a:rPr>
                                <m:t>𝒅𝒆𝒔𝒊𝒓𝒆𝒅</m:t>
                              </m:r>
                              <m:r>
                                <a:rPr lang="en-US" sz="3075" b="1" i="1">
                                  <a:latin typeface="Cambria Math" panose="02040503050406030204"/>
                                </a:rPr>
                                <m:t> </m:t>
                              </m:r>
                              <m:r>
                                <a:rPr lang="en-US" sz="3075" b="1" i="1">
                                  <a:latin typeface="Cambria Math" panose="02040503050406030204"/>
                                </a:rPr>
                                <m:t>𝒑𝒓𝒊𝒏𝒕</m:t>
                              </m:r>
                              <m:r>
                                <a:rPr lang="en-US" sz="3075" b="1" i="1">
                                  <a:latin typeface="Cambria Math" panose="02040503050406030204"/>
                                </a:rPr>
                                <m:t> </m:t>
                              </m:r>
                              <m:r>
                                <a:rPr lang="en-US" sz="3075" b="1" i="1">
                                  <a:latin typeface="Cambria Math" panose="02040503050406030204"/>
                                </a:rPr>
                                <m:t>𝒘𝒊𝒅𝒕𝒉</m:t>
                              </m:r>
                            </m:den>
                          </m:f>
                        </m:e>
                      </m:box>
                    </m:oMath>
                  </m:oMathPara>
                </a14:m>
                <a:endParaRPr lang="en-US" sz="3075" b="1" dirty="0">
                  <a:latin typeface="+mn-lt"/>
                </a:endParaRPr>
              </a:p>
              <a:p>
                <a:pPr eaLnBrk="1" hangingPunct="1"/>
                <a:endParaRPr lang="en-US" sz="3075" dirty="0">
                  <a:latin typeface="+mn-lt"/>
                </a:endParaRPr>
              </a:p>
              <a:p>
                <a:pPr eaLnBrk="1" hangingPunct="1"/>
                <a:r>
                  <a:rPr lang="en-US" sz="3075" dirty="0">
                    <a:latin typeface="+mn-lt"/>
                  </a:rPr>
                  <a:t>Order your poster from Genigraphics and we will perform a free design review and advise you if we see anything that may be a concern for printing. We’ll even help tidy things up.</a:t>
                </a:r>
              </a:p>
              <a:p>
                <a:pPr eaLnBrk="1" hangingPunct="1"/>
                <a:endParaRPr lang="en-US" sz="3075" dirty="0">
                  <a:latin typeface="+mn-lt"/>
                </a:endParaRPr>
              </a:p>
              <a:p>
                <a:pPr eaLnBrk="1" hangingPunct="1"/>
                <a:r>
                  <a:rPr lang="en-US" sz="3075" dirty="0">
                    <a:latin typeface="+mn-lt"/>
                  </a:rPr>
                  <a:t>We have more history with PowerPoint® than any other printing company. In fact, we helped Microsoft® design the software and we created all of the original color themes, templates, and clip art galleries. We know how to make your printed poster look just like it does on screen. Other printing companies and copy centers will blindly convert your file to another format prior to printing. This can result in text shifting, symbols changing, and altered colors. We know the secrets to avoid those issues. So choose Genigraphics for the most accurate reproduction available.</a:t>
                </a:r>
              </a:p>
            </p:txBody>
          </p:sp>
        </mc:Choice>
        <mc:Fallback xmlns="">
          <p:sp>
            <p:nvSpPr>
              <p:cNvPr id="11" name="Text Box 190"/>
              <p:cNvSpPr txBox="1">
                <a:spLocks noRot="1" noChangeAspect="1" noMove="1" noResize="1" noEditPoints="1" noAdjustHandles="1" noChangeArrowheads="1" noChangeShapeType="1" noTextEdit="1"/>
              </p:cNvSpPr>
              <p:nvPr/>
            </p:nvSpPr>
            <p:spPr bwMode="auto">
              <a:xfrm>
                <a:off x="2662254" y="18604114"/>
                <a:ext cx="8623091" cy="15934121"/>
              </a:xfrm>
              <a:prstGeom prst="rect">
                <a:avLst/>
              </a:prstGeom>
              <a:blipFill rotWithShape="1">
                <a:blip r:embed="rId2"/>
                <a:stretch>
                  <a:fillRect l="-78" t="-43" r="-72" b="-36"/>
                </a:stretch>
              </a:blipFill>
              <a:ln w="12700">
                <a:solidFill>
                  <a:schemeClr val="accent1">
                    <a:lumMod val="75000"/>
                  </a:schemeClr>
                </a:solidFill>
              </a:ln>
              <a:effectLst/>
            </p:spPr>
            <p:txBody>
              <a:bodyPr/>
              <a:lstStyle/>
              <a:p>
                <a:r>
                  <a:rPr lang="en-US" altLang="en-US">
                    <a:noFill/>
                  </a:rPr>
                  <a:t> </a:t>
                </a:r>
              </a:p>
            </p:txBody>
          </p:sp>
        </mc:Fallback>
      </mc:AlternateContent>
      <p:sp>
        <p:nvSpPr>
          <p:cNvPr id="45" name="Rectangle 44"/>
          <p:cNvSpPr/>
          <p:nvPr/>
        </p:nvSpPr>
        <p:spPr>
          <a:xfrm>
            <a:off x="12147656" y="17678401"/>
            <a:ext cx="8623091"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9199" tIns="44600" rIns="89199" bIns="44600" rtlCol="0" anchor="ctr"/>
          <a:lstStyle/>
          <a:p>
            <a:pPr algn="ctr"/>
            <a:r>
              <a:rPr lang="en-US" sz="5540" b="1" dirty="0">
                <a:solidFill>
                  <a:schemeClr val="accent3">
                    <a:lumMod val="20000"/>
                    <a:lumOff val="80000"/>
                  </a:schemeClr>
                </a:solidFill>
              </a:rPr>
              <a:t>Results</a:t>
            </a:r>
          </a:p>
        </p:txBody>
      </p:sp>
      <p:pic>
        <p:nvPicPr>
          <p:cNvPr id="49" name="Picture 178"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613" y="34594800"/>
            <a:ext cx="3880392" cy="2743200"/>
          </a:xfrm>
          <a:prstGeom prst="rect">
            <a:avLst/>
          </a:prstGeom>
          <a:noFill/>
          <a:ln w="9525">
            <a:solidFill>
              <a:schemeClr val="tx2">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50" name="Picture 179"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5314" y="34594800"/>
            <a:ext cx="388039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180"/>
          <p:cNvSpPr txBox="1">
            <a:spLocks noChangeArrowheads="1"/>
          </p:cNvSpPr>
          <p:nvPr/>
        </p:nvSpPr>
        <p:spPr bwMode="auto">
          <a:xfrm>
            <a:off x="2692616" y="37562137"/>
            <a:ext cx="4088020" cy="47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99" tIns="44600" rIns="89199" bIns="44600">
            <a:spAutoFit/>
          </a:bodyPr>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2460" b="1" dirty="0">
                <a:latin typeface="Calibri" panose="020F0502020204030204" pitchFamily="34" charset="0"/>
              </a:rPr>
              <a:t>Figure 1.</a:t>
            </a:r>
            <a:r>
              <a:rPr lang="en-US" sz="2460" dirty="0">
                <a:latin typeface="Calibri" panose="020F0502020204030204" pitchFamily="34" charset="0"/>
              </a:rPr>
              <a:t> Label in 24pt Calibri.</a:t>
            </a:r>
          </a:p>
        </p:txBody>
      </p:sp>
      <p:sp>
        <p:nvSpPr>
          <p:cNvPr id="52" name="Text Box 181"/>
          <p:cNvSpPr txBox="1">
            <a:spLocks noChangeArrowheads="1"/>
          </p:cNvSpPr>
          <p:nvPr/>
        </p:nvSpPr>
        <p:spPr bwMode="auto">
          <a:xfrm>
            <a:off x="7435316" y="37562137"/>
            <a:ext cx="4088020" cy="47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99" tIns="44600" rIns="89199" bIns="44600">
            <a:spAutoFit/>
          </a:bodyPr>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2460" b="1" dirty="0">
                <a:latin typeface="Calibri" panose="020F0502020204030204" pitchFamily="34" charset="0"/>
              </a:rPr>
              <a:t>Figure 2.</a:t>
            </a:r>
            <a:r>
              <a:rPr lang="en-US" sz="2460" dirty="0">
                <a:latin typeface="Calibri" panose="020F0502020204030204" pitchFamily="34" charset="0"/>
              </a:rPr>
              <a:t> Label in 24pt Calibri.</a:t>
            </a:r>
          </a:p>
        </p:txBody>
      </p:sp>
      <p:sp>
        <p:nvSpPr>
          <p:cNvPr id="53" name="Text Box 180"/>
          <p:cNvSpPr txBox="1">
            <a:spLocks noChangeArrowheads="1"/>
          </p:cNvSpPr>
          <p:nvPr/>
        </p:nvSpPr>
        <p:spPr bwMode="auto">
          <a:xfrm>
            <a:off x="11946270" y="30627937"/>
            <a:ext cx="3970106" cy="47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99" tIns="44600" rIns="89199" bIns="44600">
            <a:spAutoFit/>
          </a:bodyPr>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r>
              <a:rPr lang="en-US" sz="2460" b="1" dirty="0">
                <a:latin typeface="Calibri" panose="020F0502020204030204" pitchFamily="34" charset="0"/>
              </a:rPr>
              <a:t>Table 1.</a:t>
            </a:r>
            <a:r>
              <a:rPr lang="en-US" sz="2460" dirty="0">
                <a:latin typeface="Calibri" panose="020F0502020204030204" pitchFamily="34" charset="0"/>
              </a:rPr>
              <a:t> Label in 24pt Calibri.</a:t>
            </a:r>
          </a:p>
        </p:txBody>
      </p:sp>
      <p:graphicFrame>
        <p:nvGraphicFramePr>
          <p:cNvPr id="3" name="Chart 2"/>
          <p:cNvGraphicFramePr/>
          <p:nvPr/>
        </p:nvGraphicFramePr>
        <p:xfrm>
          <a:off x="21666872" y="7620001"/>
          <a:ext cx="8623091" cy="8283405"/>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 Box 180"/>
          <p:cNvSpPr txBox="1">
            <a:spLocks noChangeArrowheads="1"/>
          </p:cNvSpPr>
          <p:nvPr/>
        </p:nvSpPr>
        <p:spPr bwMode="auto">
          <a:xfrm>
            <a:off x="21442185" y="16306802"/>
            <a:ext cx="3991347" cy="47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99" tIns="44600" rIns="89199" bIns="44600">
            <a:spAutoFit/>
          </a:bodyPr>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r>
              <a:rPr lang="en-US" sz="2460" b="1" dirty="0">
                <a:latin typeface="Calibri" panose="020F0502020204030204" pitchFamily="34" charset="0"/>
              </a:rPr>
              <a:t>Chart 1.</a:t>
            </a:r>
            <a:r>
              <a:rPr lang="en-US" sz="2460" dirty="0">
                <a:latin typeface="Calibri" panose="020F0502020204030204" pitchFamily="34" charset="0"/>
              </a:rPr>
              <a:t> Label in 24pt Calibri.</a:t>
            </a:r>
          </a:p>
        </p:txBody>
      </p:sp>
      <p:sp>
        <p:nvSpPr>
          <p:cNvPr id="6" name="Text Box 30"/>
          <p:cNvSpPr txBox="1"/>
          <p:nvPr/>
        </p:nvSpPr>
        <p:spPr>
          <a:xfrm>
            <a:off x="4735265" y="377861"/>
            <a:ext cx="28056136" cy="938719"/>
          </a:xfrm>
          <a:prstGeom prst="rect">
            <a:avLst/>
          </a:prstGeom>
          <a:noFill/>
        </p:spPr>
        <p:txBody>
          <a:bodyPr wrap="square" rtlCol="0">
            <a:spAutoFit/>
          </a:bodyPr>
          <a:lstStyle/>
          <a:p>
            <a:pPr algn="ctr"/>
            <a:r>
              <a:rPr lang="en-US" sz="5500" b="1" dirty="0">
                <a:solidFill>
                  <a:srgbClr val="FFC000"/>
                </a:solidFill>
                <a:latin typeface="Times New Roman" panose="02020603050405020304" pitchFamily="18" charset="0"/>
                <a:cs typeface="Times New Roman" panose="02020603050405020304" pitchFamily="18" charset="0"/>
              </a:rPr>
              <a:t>The 7th NTTU Student Research Workshop (NTTU-SRW): Chemistry - Food – Environment</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912" y="652599"/>
            <a:ext cx="4140205" cy="4040741"/>
          </a:xfrm>
          <a:prstGeom prst="rect">
            <a:avLst/>
          </a:prstGeom>
        </p:spPr>
      </p:pic>
      <p:pic>
        <p:nvPicPr>
          <p:cNvPr id="9" name="Picture 8" descr="A qr code with dots&#10;&#10;Description automatically generated">
            <a:extLst>
              <a:ext uri="{FF2B5EF4-FFF2-40B4-BE49-F238E27FC236}">
                <a16:creationId xmlns:a16="http://schemas.microsoft.com/office/drawing/2014/main" id="{CF9A171F-E8B2-070D-FD20-EC853F9CE2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09225" y="39344070"/>
            <a:ext cx="3493844" cy="349384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1315</Words>
  <Application>Microsoft Macintosh PowerPoint</Application>
  <PresentationFormat>Custom</PresentationFormat>
  <Paragraphs>118</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Cambria Math</vt:lpstr>
      <vt:lpstr>Times New Roman</vt:lpstr>
      <vt:lpstr>Wingdings</vt:lpstr>
      <vt:lpstr>Office Theme</vt:lpstr>
      <vt:lpstr>PowerPoint Presentation</vt:lpstr>
      <vt:lpstr>PowerPoint Presentation</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48x36</dc:title>
  <dc:creator>Jay Larson</dc:creator>
  <dc:description>Quality poster printing_x000d__x000d_
www.genigraphics.com_x000d__x000d_
1-800-790-4001</dc:description>
  <cp:lastModifiedBy>Lê Quang  Huy</cp:lastModifiedBy>
  <cp:revision>102</cp:revision>
  <cp:lastPrinted>2013-02-12T02:21:00Z</cp:lastPrinted>
  <dcterms:created xsi:type="dcterms:W3CDTF">2013-02-10T21:14:00Z</dcterms:created>
  <dcterms:modified xsi:type="dcterms:W3CDTF">2024-07-16T07:28:10Z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1033-11.2.0.11306</vt:lpwstr>
  </property>
  <property fmtid="{D5CDD505-2E9C-101B-9397-08002B2CF9AE}" pid="3" name="ICV">
    <vt:lpwstr>8645053D2C674D15B854445DEE4F4BF0</vt:lpwstr>
  </property>
</Properties>
</file>